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Arimo" panose="020B0604020202020204" charset="0"/>
      <p:regular r:id="rId36"/>
    </p:embeddedFont>
    <p:embeddedFont>
      <p:font typeface="Arimo Bold" panose="020B0604020202020204" charset="0"/>
      <p:regular r:id="rId37"/>
    </p:embeddedFont>
    <p:embeddedFont>
      <p:font typeface="Garet" panose="020B0604020202020204" charset="0"/>
      <p:regular r:id="rId38"/>
    </p:embeddedFont>
    <p:embeddedFont>
      <p:font typeface="Garet Bold" panose="020B0604020202020204" charset="0"/>
      <p:regular r:id="rId39"/>
    </p:embeddedFont>
    <p:embeddedFont>
      <p:font typeface="Montserrat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8.sv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506714" y="4861174"/>
            <a:ext cx="0" cy="810781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7083953" y="0"/>
            <a:ext cx="11204047" cy="10287000"/>
            <a:chOff x="0" y="0"/>
            <a:chExt cx="7894428" cy="72482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94428" cy="7248272"/>
            </a:xfrm>
            <a:custGeom>
              <a:avLst/>
              <a:gdLst/>
              <a:ahLst/>
              <a:cxnLst/>
              <a:rect l="l" t="t" r="r" b="b"/>
              <a:pathLst>
                <a:path w="7894428" h="7248272">
                  <a:moveTo>
                    <a:pt x="0" y="0"/>
                  </a:moveTo>
                  <a:cubicBezTo>
                    <a:pt x="0" y="4002496"/>
                    <a:pt x="3535125" y="7248272"/>
                    <a:pt x="7894428" y="7248272"/>
                  </a:cubicBezTo>
                  <a:lnTo>
                    <a:pt x="7894428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26" r="-72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7103114"/>
            <a:ext cx="3805441" cy="3183886"/>
          </a:xfrm>
          <a:custGeom>
            <a:avLst/>
            <a:gdLst/>
            <a:ahLst/>
            <a:cxnLst/>
            <a:rect l="l" t="t" r="r" b="b"/>
            <a:pathLst>
              <a:path w="3805441" h="3183886">
                <a:moveTo>
                  <a:pt x="0" y="0"/>
                </a:moveTo>
                <a:lnTo>
                  <a:pt x="3805441" y="0"/>
                </a:lnTo>
                <a:lnTo>
                  <a:pt x="3805441" y="3183886"/>
                </a:lnTo>
                <a:lnTo>
                  <a:pt x="0" y="3183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028700" y="3324643"/>
            <a:ext cx="6649191" cy="2669880"/>
          </a:xfrm>
          <a:custGeom>
            <a:avLst/>
            <a:gdLst/>
            <a:ahLst/>
            <a:cxnLst/>
            <a:rect l="l" t="t" r="r" b="b"/>
            <a:pathLst>
              <a:path w="6649191" h="2669880">
                <a:moveTo>
                  <a:pt x="0" y="0"/>
                </a:moveTo>
                <a:lnTo>
                  <a:pt x="6649191" y="0"/>
                </a:lnTo>
                <a:lnTo>
                  <a:pt x="6649191" y="2669879"/>
                </a:lnTo>
                <a:lnTo>
                  <a:pt x="0" y="2669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5543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3357598" y="0"/>
            <a:ext cx="4930402" cy="1221496"/>
          </a:xfrm>
          <a:custGeom>
            <a:avLst/>
            <a:gdLst/>
            <a:ahLst/>
            <a:cxnLst/>
            <a:rect l="l" t="t" r="r" b="b"/>
            <a:pathLst>
              <a:path w="4930402" h="1221496">
                <a:moveTo>
                  <a:pt x="0" y="0"/>
                </a:moveTo>
                <a:lnTo>
                  <a:pt x="4930402" y="0"/>
                </a:lnTo>
                <a:lnTo>
                  <a:pt x="4930402" y="1221496"/>
                </a:lnTo>
                <a:lnTo>
                  <a:pt x="0" y="1221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687390" y="857250"/>
            <a:ext cx="3916918" cy="113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56"/>
              </a:lnSpc>
              <a:spcBef>
                <a:spcPct val="0"/>
              </a:spcBef>
            </a:pPr>
            <a:r>
              <a:rPr lang="en-US" sz="6371" b="1" spc="-5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26-1-D-10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55616" y="7709022"/>
            <a:ext cx="5921583" cy="54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spc="-24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Adam Kayal  211584271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2720" y="8280522"/>
            <a:ext cx="5921583" cy="54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spc="-24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Maor Tzur  316313543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4339" y="7251822"/>
            <a:ext cx="24731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Assigned by: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06240" y="9744075"/>
            <a:ext cx="440933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supervisor: Ilya Zelder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2576" y="4861174"/>
            <a:ext cx="7286134" cy="2179785"/>
          </a:xfrm>
          <a:custGeom>
            <a:avLst/>
            <a:gdLst/>
            <a:ahLst/>
            <a:cxnLst/>
            <a:rect l="l" t="t" r="r" b="b"/>
            <a:pathLst>
              <a:path w="7286134" h="2179785">
                <a:moveTo>
                  <a:pt x="0" y="0"/>
                </a:moveTo>
                <a:lnTo>
                  <a:pt x="7286134" y="0"/>
                </a:lnTo>
                <a:lnTo>
                  <a:pt x="7286134" y="2179785"/>
                </a:lnTo>
                <a:lnTo>
                  <a:pt x="0" y="217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2964540" y="2570127"/>
            <a:ext cx="5122944" cy="0"/>
          </a:xfrm>
          <a:prstGeom prst="line">
            <a:avLst/>
          </a:prstGeom>
          <a:ln w="38100" cap="flat">
            <a:solidFill>
              <a:srgbClr val="16BD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1982212" y="0"/>
            <a:ext cx="6393113" cy="1646711"/>
          </a:xfrm>
          <a:custGeom>
            <a:avLst/>
            <a:gdLst/>
            <a:ahLst/>
            <a:cxnLst/>
            <a:rect l="l" t="t" r="r" b="b"/>
            <a:pathLst>
              <a:path w="6393113" h="1646711">
                <a:moveTo>
                  <a:pt x="0" y="0"/>
                </a:moveTo>
                <a:lnTo>
                  <a:pt x="6393113" y="0"/>
                </a:lnTo>
                <a:lnTo>
                  <a:pt x="6393113" y="1646711"/>
                </a:lnTo>
                <a:lnTo>
                  <a:pt x="0" y="1646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306689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flipH="1">
            <a:off x="14311287" y="9929410"/>
            <a:ext cx="4748452" cy="20638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8" name="AutoShape 8"/>
          <p:cNvSpPr/>
          <p:nvPr/>
        </p:nvSpPr>
        <p:spPr>
          <a:xfrm flipH="1">
            <a:off x="13209138" y="9939729"/>
            <a:ext cx="810781" cy="0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AutoShape 9"/>
          <p:cNvSpPr/>
          <p:nvPr/>
        </p:nvSpPr>
        <p:spPr>
          <a:xfrm>
            <a:off x="316214" y="4861174"/>
            <a:ext cx="0" cy="810781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0103634" y="3022266"/>
            <a:ext cx="8184366" cy="5299377"/>
          </a:xfrm>
          <a:custGeom>
            <a:avLst/>
            <a:gdLst/>
            <a:ahLst/>
            <a:cxnLst/>
            <a:rect l="l" t="t" r="r" b="b"/>
            <a:pathLst>
              <a:path w="8184366" h="5299377">
                <a:moveTo>
                  <a:pt x="0" y="0"/>
                </a:moveTo>
                <a:lnTo>
                  <a:pt x="8184366" y="0"/>
                </a:lnTo>
                <a:lnTo>
                  <a:pt x="8184366" y="5299377"/>
                </a:lnTo>
                <a:lnTo>
                  <a:pt x="0" y="5299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1028700" y="1113431"/>
            <a:ext cx="9322401" cy="80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</a:pPr>
            <a:r>
              <a:rPr lang="en-US" sz="57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Mathematical Modeling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66601" y="9700389"/>
            <a:ext cx="838165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-10-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6948" y="2489951"/>
            <a:ext cx="5568904" cy="4194325"/>
          </a:xfrm>
          <a:custGeom>
            <a:avLst/>
            <a:gdLst/>
            <a:ahLst/>
            <a:cxnLst/>
            <a:rect l="l" t="t" r="r" b="b"/>
            <a:pathLst>
              <a:path w="5568904" h="4194325">
                <a:moveTo>
                  <a:pt x="0" y="0"/>
                </a:moveTo>
                <a:lnTo>
                  <a:pt x="5568904" y="0"/>
                </a:lnTo>
                <a:lnTo>
                  <a:pt x="5568904" y="4194325"/>
                </a:lnTo>
                <a:lnTo>
                  <a:pt x="0" y="419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63" t="-11657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13057129" y="7093851"/>
            <a:ext cx="4283273" cy="52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2879" b="1" spc="-2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Context reveals intent.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920" y="3346547"/>
            <a:ext cx="8900096" cy="549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079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Is this a blink? A mirror check? Micro-sleep?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2141" y="1392320"/>
            <a:ext cx="9027943" cy="86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9"/>
              </a:lnSpc>
            </a:pPr>
            <a:r>
              <a:rPr lang="en-US" sz="6294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Sliding Window</a:t>
            </a:r>
          </a:p>
        </p:txBody>
      </p:sp>
      <p:sp>
        <p:nvSpPr>
          <p:cNvPr id="6" name="AutoShape 6"/>
          <p:cNvSpPr/>
          <p:nvPr/>
        </p:nvSpPr>
        <p:spPr>
          <a:xfrm>
            <a:off x="2773265" y="2500928"/>
            <a:ext cx="5122944" cy="0"/>
          </a:xfrm>
          <a:prstGeom prst="line">
            <a:avLst/>
          </a:prstGeom>
          <a:ln w="38100" cap="flat">
            <a:solidFill>
              <a:srgbClr val="16BD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992583" y="5288597"/>
            <a:ext cx="9527058" cy="243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678" lvl="1" indent="-284839" algn="l">
              <a:lnSpc>
                <a:spcPts val="3957"/>
              </a:lnSpc>
              <a:buFont typeface="Arial"/>
              <a:buChar char="•"/>
            </a:pPr>
            <a:r>
              <a:rPr lang="en-US" sz="2638" b="1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Challenge: Detecting State, Not Just Symptoms</a:t>
            </a:r>
          </a:p>
          <a:p>
            <a:pPr algn="l">
              <a:lnSpc>
                <a:spcPts val="3957"/>
              </a:lnSpc>
            </a:pPr>
            <a:endParaRPr lang="en-US" sz="2638" b="1" spc="-2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69678" lvl="1" indent="-284839" algn="l">
              <a:lnSpc>
                <a:spcPts val="3957"/>
              </a:lnSpc>
              <a:buFont typeface="Arial"/>
              <a:buChar char="•"/>
            </a:pPr>
            <a:r>
              <a:rPr lang="en-US" sz="2638" b="1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Fatigue is a process, not a single frame. </a:t>
            </a:r>
          </a:p>
          <a:p>
            <a:pPr algn="l">
              <a:lnSpc>
                <a:spcPts val="3957"/>
              </a:lnSpc>
            </a:pPr>
            <a:endParaRPr lang="en-US" sz="2638" b="1" spc="-2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3957"/>
              </a:lnSpc>
            </a:pPr>
            <a:endParaRPr lang="en-US" sz="2638" b="1" spc="-2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87689" y="8847673"/>
            <a:ext cx="11888381" cy="726111"/>
          </a:xfrm>
          <a:custGeom>
            <a:avLst/>
            <a:gdLst/>
            <a:ahLst/>
            <a:cxnLst/>
            <a:rect l="l" t="t" r="r" b="b"/>
            <a:pathLst>
              <a:path w="11888381" h="726111">
                <a:moveTo>
                  <a:pt x="0" y="0"/>
                </a:moveTo>
                <a:lnTo>
                  <a:pt x="11888380" y="0"/>
                </a:lnTo>
                <a:lnTo>
                  <a:pt x="11888380" y="726111"/>
                </a:lnTo>
                <a:lnTo>
                  <a:pt x="0" y="726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5547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1982212" y="0"/>
            <a:ext cx="6305788" cy="1584422"/>
          </a:xfrm>
          <a:custGeom>
            <a:avLst/>
            <a:gdLst/>
            <a:ahLst/>
            <a:cxnLst/>
            <a:rect l="l" t="t" r="r" b="b"/>
            <a:pathLst>
              <a:path w="6305788" h="1584422">
                <a:moveTo>
                  <a:pt x="0" y="0"/>
                </a:moveTo>
                <a:lnTo>
                  <a:pt x="6305788" y="0"/>
                </a:lnTo>
                <a:lnTo>
                  <a:pt x="6305788" y="1584422"/>
                </a:lnTo>
                <a:lnTo>
                  <a:pt x="0" y="158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AutoShape 10"/>
          <p:cNvSpPr/>
          <p:nvPr/>
        </p:nvSpPr>
        <p:spPr>
          <a:xfrm>
            <a:off x="497189" y="-46439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5543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AutoShape 12"/>
          <p:cNvSpPr/>
          <p:nvPr/>
        </p:nvSpPr>
        <p:spPr>
          <a:xfrm flipH="1">
            <a:off x="14311287" y="9929410"/>
            <a:ext cx="4748452" cy="20638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AutoShape 13"/>
          <p:cNvSpPr/>
          <p:nvPr/>
        </p:nvSpPr>
        <p:spPr>
          <a:xfrm flipH="1">
            <a:off x="13209138" y="9939729"/>
            <a:ext cx="810781" cy="0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8523681" y="9700389"/>
            <a:ext cx="724005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-11-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87938" y="7045366"/>
            <a:ext cx="6498946" cy="1829800"/>
          </a:xfrm>
          <a:custGeom>
            <a:avLst/>
            <a:gdLst/>
            <a:ahLst/>
            <a:cxnLst/>
            <a:rect l="l" t="t" r="r" b="b"/>
            <a:pathLst>
              <a:path w="6498946" h="1829800">
                <a:moveTo>
                  <a:pt x="0" y="0"/>
                </a:moveTo>
                <a:lnTo>
                  <a:pt x="6498945" y="0"/>
                </a:lnTo>
                <a:lnTo>
                  <a:pt x="6498945" y="1829800"/>
                </a:lnTo>
                <a:lnTo>
                  <a:pt x="0" y="182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9650341" y="2271900"/>
            <a:ext cx="8637659" cy="4340424"/>
          </a:xfrm>
          <a:custGeom>
            <a:avLst/>
            <a:gdLst/>
            <a:ahLst/>
            <a:cxnLst/>
            <a:rect l="l" t="t" r="r" b="b"/>
            <a:pathLst>
              <a:path w="8637659" h="4340424">
                <a:moveTo>
                  <a:pt x="0" y="0"/>
                </a:moveTo>
                <a:lnTo>
                  <a:pt x="8637659" y="0"/>
                </a:lnTo>
                <a:lnTo>
                  <a:pt x="8637659" y="4340424"/>
                </a:lnTo>
                <a:lnTo>
                  <a:pt x="0" y="4340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-81275" y="709276"/>
            <a:ext cx="9692963" cy="14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4"/>
              </a:lnSpc>
            </a:pPr>
            <a:r>
              <a:rPr lang="en-US" sz="5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Three Time Windows Working Together:</a:t>
            </a:r>
          </a:p>
        </p:txBody>
      </p:sp>
      <p:sp>
        <p:nvSpPr>
          <p:cNvPr id="5" name="AutoShape 5"/>
          <p:cNvSpPr/>
          <p:nvPr/>
        </p:nvSpPr>
        <p:spPr>
          <a:xfrm>
            <a:off x="1833295" y="2417389"/>
            <a:ext cx="5122944" cy="0"/>
          </a:xfrm>
          <a:prstGeom prst="line">
            <a:avLst/>
          </a:prstGeom>
          <a:ln w="38100" cap="flat">
            <a:solidFill>
              <a:srgbClr val="16BD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721373" y="3880807"/>
            <a:ext cx="7550313" cy="148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4050"/>
              </a:lnSpc>
              <a:buFont typeface="Arial"/>
              <a:buChar char="•"/>
            </a:pPr>
            <a:r>
              <a:rPr lang="en-US" sz="2700" b="1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Fast Window: Blink Detection</a:t>
            </a:r>
          </a:p>
          <a:p>
            <a:pPr marL="582930" lvl="1" indent="-291465" algn="ctr">
              <a:lnSpc>
                <a:spcPts val="4050"/>
              </a:lnSpc>
              <a:buFont typeface="Arial"/>
              <a:buChar char="•"/>
            </a:pPr>
            <a:r>
              <a:rPr lang="en-US" sz="2700" b="1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Medium Window: Microsleep Detection</a:t>
            </a:r>
          </a:p>
          <a:p>
            <a:pPr marL="582930" lvl="1" indent="-291465" algn="ctr">
              <a:lnSpc>
                <a:spcPts val="4050"/>
              </a:lnSpc>
              <a:buFont typeface="Arial"/>
              <a:buChar char="•"/>
            </a:pPr>
            <a:r>
              <a:rPr lang="en-US" sz="2700" b="1" spc="-2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Long Window: PERCLOS Monitoring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300872" y="7182308"/>
            <a:ext cx="6103042" cy="1692859"/>
          </a:xfrm>
          <a:custGeom>
            <a:avLst/>
            <a:gdLst/>
            <a:ahLst/>
            <a:cxnLst/>
            <a:rect l="l" t="t" r="r" b="b"/>
            <a:pathLst>
              <a:path w="6103042" h="1692859">
                <a:moveTo>
                  <a:pt x="0" y="0"/>
                </a:moveTo>
                <a:lnTo>
                  <a:pt x="6103042" y="0"/>
                </a:lnTo>
                <a:lnTo>
                  <a:pt x="6103042" y="1692858"/>
                </a:lnTo>
                <a:lnTo>
                  <a:pt x="0" y="1692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693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842269" y="6289670"/>
            <a:ext cx="1868214" cy="1137576"/>
          </a:xfrm>
          <a:custGeom>
            <a:avLst/>
            <a:gdLst/>
            <a:ahLst/>
            <a:cxnLst/>
            <a:rect l="l" t="t" r="r" b="b"/>
            <a:pathLst>
              <a:path w="1868214" h="1137576">
                <a:moveTo>
                  <a:pt x="0" y="0"/>
                </a:moveTo>
                <a:lnTo>
                  <a:pt x="1868214" y="0"/>
                </a:lnTo>
                <a:lnTo>
                  <a:pt x="1868214" y="1137576"/>
                </a:lnTo>
                <a:lnTo>
                  <a:pt x="0" y="1137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1982212" y="0"/>
            <a:ext cx="6305788" cy="1584422"/>
          </a:xfrm>
          <a:custGeom>
            <a:avLst/>
            <a:gdLst/>
            <a:ahLst/>
            <a:cxnLst/>
            <a:rect l="l" t="t" r="r" b="b"/>
            <a:pathLst>
              <a:path w="6305788" h="1584422">
                <a:moveTo>
                  <a:pt x="0" y="0"/>
                </a:moveTo>
                <a:lnTo>
                  <a:pt x="6305788" y="0"/>
                </a:lnTo>
                <a:lnTo>
                  <a:pt x="6305788" y="1584422"/>
                </a:lnTo>
                <a:lnTo>
                  <a:pt x="0" y="1584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AutoShape 10"/>
          <p:cNvSpPr/>
          <p:nvPr/>
        </p:nvSpPr>
        <p:spPr>
          <a:xfrm flipH="1">
            <a:off x="14311287" y="9929410"/>
            <a:ext cx="4748452" cy="20638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1" name="AutoShape 11"/>
          <p:cNvSpPr/>
          <p:nvPr/>
        </p:nvSpPr>
        <p:spPr>
          <a:xfrm flipH="1">
            <a:off x="13209138" y="9939729"/>
            <a:ext cx="810781" cy="0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8478683" y="9700389"/>
            <a:ext cx="814002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-12-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12952" y="2152166"/>
            <a:ext cx="6156129" cy="0"/>
          </a:xfrm>
          <a:prstGeom prst="line">
            <a:avLst/>
          </a:prstGeom>
          <a:ln w="47625" cap="flat">
            <a:solidFill>
              <a:srgbClr val="16BD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306689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 flipH="1">
            <a:off x="14311287" y="9929410"/>
            <a:ext cx="4748452" cy="20638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flipH="1">
            <a:off x="13209138" y="9939729"/>
            <a:ext cx="810781" cy="0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>
            <a:off x="316214" y="4861174"/>
            <a:ext cx="0" cy="810781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91802" y="3564416"/>
            <a:ext cx="16904397" cy="4669840"/>
          </a:xfrm>
          <a:custGeom>
            <a:avLst/>
            <a:gdLst/>
            <a:ahLst/>
            <a:cxnLst/>
            <a:rect l="l" t="t" r="r" b="b"/>
            <a:pathLst>
              <a:path w="16904397" h="4669840">
                <a:moveTo>
                  <a:pt x="0" y="0"/>
                </a:moveTo>
                <a:lnTo>
                  <a:pt x="16904396" y="0"/>
                </a:lnTo>
                <a:lnTo>
                  <a:pt x="16904396" y="4669840"/>
                </a:lnTo>
                <a:lnTo>
                  <a:pt x="0" y="4669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3196817" y="812426"/>
            <a:ext cx="12798174" cy="89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9"/>
              </a:lnSpc>
            </a:pPr>
            <a:r>
              <a:rPr lang="en-US" sz="660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Multi-Modal Fatigue Scoring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83060" y="9700389"/>
            <a:ext cx="805248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-13-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82212" y="0"/>
            <a:ext cx="6305788" cy="1584369"/>
          </a:xfrm>
          <a:custGeom>
            <a:avLst/>
            <a:gdLst/>
            <a:ahLst/>
            <a:cxnLst/>
            <a:rect l="l" t="t" r="r" b="b"/>
            <a:pathLst>
              <a:path w="6305788" h="1584369">
                <a:moveTo>
                  <a:pt x="0" y="0"/>
                </a:moveTo>
                <a:lnTo>
                  <a:pt x="6305788" y="0"/>
                </a:lnTo>
                <a:lnTo>
                  <a:pt x="6305788" y="1584369"/>
                </a:lnTo>
                <a:lnTo>
                  <a:pt x="0" y="1584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558178" y="2417728"/>
            <a:ext cx="14631765" cy="7869272"/>
          </a:xfrm>
          <a:custGeom>
            <a:avLst/>
            <a:gdLst/>
            <a:ahLst/>
            <a:cxnLst/>
            <a:rect l="l" t="t" r="r" b="b"/>
            <a:pathLst>
              <a:path w="14631765" h="7869272">
                <a:moveTo>
                  <a:pt x="0" y="0"/>
                </a:moveTo>
                <a:lnTo>
                  <a:pt x="14631766" y="0"/>
                </a:lnTo>
                <a:lnTo>
                  <a:pt x="14631766" y="7869272"/>
                </a:lnTo>
                <a:lnTo>
                  <a:pt x="0" y="786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64" r="-5097" b="-2672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393429" y="305970"/>
            <a:ext cx="10169575" cy="169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9"/>
              </a:lnSpc>
            </a:pPr>
            <a:r>
              <a:rPr lang="en-US" sz="6294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Visual Perception Accuracy</a:t>
            </a:r>
          </a:p>
        </p:txBody>
      </p:sp>
      <p:sp>
        <p:nvSpPr>
          <p:cNvPr id="5" name="AutoShape 5"/>
          <p:cNvSpPr/>
          <p:nvPr/>
        </p:nvSpPr>
        <p:spPr>
          <a:xfrm>
            <a:off x="2319283" y="2208178"/>
            <a:ext cx="5122944" cy="0"/>
          </a:xfrm>
          <a:prstGeom prst="line">
            <a:avLst/>
          </a:prstGeom>
          <a:ln w="38100" cap="flat">
            <a:solidFill>
              <a:srgbClr val="16BD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306689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8478070" y="9700389"/>
            <a:ext cx="815228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-14-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flipH="1">
            <a:off x="13687458" y="6437880"/>
            <a:ext cx="4600542" cy="3849120"/>
          </a:xfrm>
          <a:custGeom>
            <a:avLst/>
            <a:gdLst/>
            <a:ahLst/>
            <a:cxnLst/>
            <a:rect l="l" t="t" r="r" b="b"/>
            <a:pathLst>
              <a:path w="4600542" h="3849120">
                <a:moveTo>
                  <a:pt x="4600542" y="0"/>
                </a:moveTo>
                <a:lnTo>
                  <a:pt x="0" y="0"/>
                </a:lnTo>
                <a:lnTo>
                  <a:pt x="0" y="3849120"/>
                </a:lnTo>
                <a:lnTo>
                  <a:pt x="4600542" y="3849120"/>
                </a:lnTo>
                <a:lnTo>
                  <a:pt x="4600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5543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2463857" y="3225779"/>
            <a:ext cx="13523871" cy="5889635"/>
            <a:chOff x="0" y="0"/>
            <a:chExt cx="18031829" cy="7852847"/>
          </a:xfrm>
        </p:grpSpPr>
        <p:sp>
          <p:nvSpPr>
            <p:cNvPr id="6" name="Freeform 6"/>
            <p:cNvSpPr/>
            <p:nvPr/>
          </p:nvSpPr>
          <p:spPr>
            <a:xfrm>
              <a:off x="0" y="83203"/>
              <a:ext cx="8562184" cy="7769644"/>
            </a:xfrm>
            <a:custGeom>
              <a:avLst/>
              <a:gdLst/>
              <a:ahLst/>
              <a:cxnLst/>
              <a:rect l="l" t="t" r="r" b="b"/>
              <a:pathLst>
                <a:path w="8562184" h="7769644">
                  <a:moveTo>
                    <a:pt x="0" y="0"/>
                  </a:moveTo>
                  <a:lnTo>
                    <a:pt x="8562184" y="0"/>
                  </a:lnTo>
                  <a:lnTo>
                    <a:pt x="8562184" y="7769644"/>
                  </a:lnTo>
                  <a:lnTo>
                    <a:pt x="0" y="776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763" r="-113189" b="-1283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Freeform 7"/>
            <p:cNvSpPr/>
            <p:nvPr/>
          </p:nvSpPr>
          <p:spPr>
            <a:xfrm>
              <a:off x="8562184" y="0"/>
              <a:ext cx="9469644" cy="7852847"/>
            </a:xfrm>
            <a:custGeom>
              <a:avLst/>
              <a:gdLst/>
              <a:ahLst/>
              <a:cxnLst/>
              <a:rect l="l" t="t" r="r" b="b"/>
              <a:pathLst>
                <a:path w="9469644" h="7852847">
                  <a:moveTo>
                    <a:pt x="0" y="0"/>
                  </a:moveTo>
                  <a:lnTo>
                    <a:pt x="9469645" y="0"/>
                  </a:lnTo>
                  <a:lnTo>
                    <a:pt x="9469645" y="7852847"/>
                  </a:lnTo>
                  <a:lnTo>
                    <a:pt x="0" y="785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2760" t="-20460" b="-128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Freeform 8"/>
          <p:cNvSpPr/>
          <p:nvPr/>
        </p:nvSpPr>
        <p:spPr>
          <a:xfrm>
            <a:off x="11982212" y="0"/>
            <a:ext cx="6305788" cy="1584369"/>
          </a:xfrm>
          <a:custGeom>
            <a:avLst/>
            <a:gdLst/>
            <a:ahLst/>
            <a:cxnLst/>
            <a:rect l="l" t="t" r="r" b="b"/>
            <a:pathLst>
              <a:path w="6305788" h="1584369">
                <a:moveTo>
                  <a:pt x="0" y="0"/>
                </a:moveTo>
                <a:lnTo>
                  <a:pt x="6305788" y="0"/>
                </a:lnTo>
                <a:lnTo>
                  <a:pt x="6305788" y="1584369"/>
                </a:lnTo>
                <a:lnTo>
                  <a:pt x="0" y="15843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842188" y="709913"/>
            <a:ext cx="10169575" cy="184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9"/>
              </a:lnSpc>
            </a:pPr>
            <a:r>
              <a:rPr lang="en-US" sz="6894" b="1" spc="-5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robustness in real word- Testing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278783" y="2731818"/>
            <a:ext cx="5122944" cy="0"/>
          </a:xfrm>
          <a:prstGeom prst="line">
            <a:avLst/>
          </a:prstGeom>
          <a:ln w="38100" cap="flat">
            <a:solidFill>
              <a:srgbClr val="16BD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8483673" y="9700389"/>
            <a:ext cx="804022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19"/>
              </a:lnSpc>
              <a:spcBef>
                <a:spcPct val="0"/>
              </a:spcBef>
            </a:pPr>
            <a:r>
              <a:rPr lang="ar-EG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/>
              </a:rPr>
              <a:t>-</a:t>
            </a: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  <a:r>
              <a:rPr lang="ar-EG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/>
              </a:rPr>
              <a:t>-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9789" y="2496867"/>
            <a:ext cx="16068421" cy="5991289"/>
          </a:xfrm>
          <a:custGeom>
            <a:avLst/>
            <a:gdLst/>
            <a:ahLst/>
            <a:cxnLst/>
            <a:rect l="l" t="t" r="r" b="b"/>
            <a:pathLst>
              <a:path w="16068421" h="5991289">
                <a:moveTo>
                  <a:pt x="0" y="0"/>
                </a:moveTo>
                <a:lnTo>
                  <a:pt x="16068422" y="0"/>
                </a:lnTo>
                <a:lnTo>
                  <a:pt x="16068422" y="5991289"/>
                </a:lnTo>
                <a:lnTo>
                  <a:pt x="0" y="599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772" r="-362" b="-4756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4181053" y="561807"/>
            <a:ext cx="9692963" cy="74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4"/>
              </a:lnSpc>
            </a:pPr>
            <a:r>
              <a:rPr lang="en-US" sz="5499" b="1">
                <a:solidFill>
                  <a:srgbClr val="0C10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SUMMARIZE OF STAGE 1</a:t>
            </a:r>
          </a:p>
        </p:txBody>
      </p:sp>
      <p:sp>
        <p:nvSpPr>
          <p:cNvPr id="4" name="AutoShape 4"/>
          <p:cNvSpPr/>
          <p:nvPr/>
        </p:nvSpPr>
        <p:spPr>
          <a:xfrm>
            <a:off x="6300610" y="1571725"/>
            <a:ext cx="5122944" cy="0"/>
          </a:xfrm>
          <a:prstGeom prst="line">
            <a:avLst/>
          </a:prstGeom>
          <a:ln w="38100" cap="flat">
            <a:solidFill>
              <a:srgbClr val="0C10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flipH="1" flipV="1">
            <a:off x="13683565" y="0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5" y="0"/>
                </a:lnTo>
                <a:lnTo>
                  <a:pt x="4604435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554339" y="0"/>
            <a:ext cx="2852429" cy="1145349"/>
          </a:xfrm>
          <a:custGeom>
            <a:avLst/>
            <a:gdLst/>
            <a:ahLst/>
            <a:cxnLst/>
            <a:rect l="l" t="t" r="r" b="b"/>
            <a:pathLst>
              <a:path w="2852429" h="1145349">
                <a:moveTo>
                  <a:pt x="0" y="0"/>
                </a:moveTo>
                <a:lnTo>
                  <a:pt x="2852428" y="0"/>
                </a:lnTo>
                <a:lnTo>
                  <a:pt x="2852428" y="1145349"/>
                </a:lnTo>
                <a:lnTo>
                  <a:pt x="0" y="1145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8478683" y="9700389"/>
            <a:ext cx="814002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19"/>
              </a:lnSpc>
              <a:spcBef>
                <a:spcPct val="0"/>
              </a:spcBef>
            </a:pPr>
            <a:r>
              <a:rPr lang="ar-EG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/>
              </a:rPr>
              <a:t>-</a:t>
            </a: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  <a:r>
              <a:rPr lang="ar-EG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/>
              </a:rPr>
              <a:t>-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97401" y="114300"/>
            <a:ext cx="13990568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7200"/>
              </a:lnSpc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STAGE 2 - adding intelligence and reasoning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65800"/>
            <a:ext cx="14749496" cy="493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86"/>
              </a:lnSpc>
            </a:pPr>
            <a:r>
              <a:rPr lang="en-US" sz="3066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Fatigue is a progressive physiological decline rather than a binary state.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711346"/>
            <a:ext cx="13229988" cy="561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4"/>
              </a:lnSpc>
            </a:pPr>
            <a:r>
              <a:rPr lang="en-US" sz="2809" b="1" spc="-2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hlinkClick r:id="rId2" tooltip="https://docs.google.com/spreadsheets/d/1DUF2isFWsqVSYhbaACYtbgcLi_YjDqpE3GLQIVgkKQg/edit#gid=69851113"/>
              </a:rPr>
              <a:t>Why LLM Agent?</a:t>
            </a:r>
          </a:p>
          <a:p>
            <a:pPr marL="0" lvl="0" indent="0" algn="l">
              <a:lnSpc>
                <a:spcPts val="4214"/>
              </a:lnSpc>
            </a:pPr>
            <a:endParaRPr lang="en-US" sz="2809" b="1" spc="-22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  <a:hlinkClick r:id="rId2" tooltip="https://docs.google.com/spreadsheets/d/1DUF2isFWsqVSYhbaACYtbgcLi_YjDqpE3GLQIVgkKQg/edit#gid=69851113"/>
            </a:endParaRPr>
          </a:p>
          <a:p>
            <a:pPr marL="0" lvl="0" indent="0" algn="l">
              <a:lnSpc>
                <a:spcPts val="4214"/>
              </a:lnSpc>
            </a:pPr>
            <a:r>
              <a:rPr lang="en-US" sz="2809" b="1" spc="-2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hlinkClick r:id="rId2" tooltip="https://docs.google.com/spreadsheets/d/1DUF2isFWsqVSYhbaACYtbgcLi_YjDqpE3GLQIVgkKQg/edit#gid=69851113"/>
              </a:rPr>
              <a:t>Beyond If-Else Logic Traditional Systems:</a:t>
            </a:r>
          </a:p>
          <a:p>
            <a:pPr marL="0" lvl="0" indent="0" algn="l">
              <a:lnSpc>
                <a:spcPts val="3886"/>
              </a:lnSpc>
            </a:pPr>
            <a:r>
              <a:rPr lang="en-US" sz="2591" spc="-2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2" tooltip="https://docs.google.com/spreadsheets/d/1DUF2isFWsqVSYhbaACYtbgcLi_YjDqpE3GLQIVgkKQg/edit#gid=69851113"/>
              </a:rPr>
              <a:t>- Evaluate isolated thresholds</a:t>
            </a:r>
          </a:p>
          <a:p>
            <a:pPr marL="0" lvl="0" indent="0" algn="l">
              <a:lnSpc>
                <a:spcPts val="3886"/>
              </a:lnSpc>
            </a:pPr>
            <a:r>
              <a:rPr lang="en-US" sz="2591" spc="-2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2" tooltip="https://docs.google.com/spreadsheets/d/1DUF2isFWsqVSYhbaACYtbgcLi_YjDqpE3GLQIVgkKQg/edit#gid=69851113"/>
              </a:rPr>
              <a:t>- No temporal context</a:t>
            </a:r>
          </a:p>
          <a:p>
            <a:pPr marL="0" lvl="0" indent="0" algn="l">
              <a:lnSpc>
                <a:spcPts val="3886"/>
              </a:lnSpc>
            </a:pPr>
            <a:r>
              <a:rPr lang="en-US" sz="2591" spc="-2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2" tooltip="https://docs.google.com/spreadsheets/d/1DUF2isFWsqVSYhbaACYtbgcLi_YjDqpE3GLQIVgkKQg/edit#gid=69851113"/>
              </a:rPr>
              <a:t>- High false positive rates</a:t>
            </a:r>
          </a:p>
          <a:p>
            <a:pPr marL="0" lvl="0" indent="0" algn="l">
              <a:lnSpc>
                <a:spcPts val="4214"/>
              </a:lnSpc>
            </a:pPr>
            <a:endParaRPr lang="en-US" sz="2591" spc="-20">
              <a:solidFill>
                <a:srgbClr val="000000"/>
              </a:solidFill>
              <a:latin typeface="Garet"/>
              <a:ea typeface="Garet"/>
              <a:cs typeface="Garet"/>
              <a:sym typeface="Garet"/>
              <a:hlinkClick r:id="rId2" tooltip="https://docs.google.com/spreadsheets/d/1DUF2isFWsqVSYhbaACYtbgcLi_YjDqpE3GLQIVgkKQg/edit#gid=69851113"/>
            </a:endParaRPr>
          </a:p>
          <a:p>
            <a:pPr marL="0" lvl="0" indent="0" algn="l">
              <a:lnSpc>
                <a:spcPts val="4214"/>
              </a:lnSpc>
            </a:pPr>
            <a:r>
              <a:rPr lang="en-US" sz="2809" b="1" spc="-2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hlinkClick r:id="rId2" tooltip="https://docs.google.com/spreadsheets/d/1DUF2isFWsqVSYhbaACYtbgcLi_YjDqpE3GLQIVgkKQg/edit#gid=69851113"/>
              </a:rPr>
              <a:t>Our LLM Agent:</a:t>
            </a:r>
          </a:p>
          <a:p>
            <a:pPr marL="0" lvl="0" indent="0" algn="l">
              <a:lnSpc>
                <a:spcPts val="4036"/>
              </a:lnSpc>
            </a:pPr>
            <a:r>
              <a:rPr lang="en-US" sz="2691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2" tooltip="https://docs.google.com/spreadsheets/d/1DUF2isFWsqVSYhbaACYtbgcLi_YjDqpE3GLQIVgkKQg/edit#gid=69851113"/>
              </a:rPr>
              <a:t>- Reasons over patterns across time</a:t>
            </a:r>
          </a:p>
          <a:p>
            <a:pPr marL="0" lvl="0" indent="0" algn="l">
              <a:lnSpc>
                <a:spcPts val="4036"/>
              </a:lnSpc>
            </a:pPr>
            <a:r>
              <a:rPr lang="en-US" sz="2691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2" tooltip="https://docs.google.com/spreadsheets/d/1DUF2isFWsqVSYhbaACYtbgcLi_YjDqpE3GLQIVgkKQg/edit#gid=69851113"/>
              </a:rPr>
              <a:t>- Maintains behavioral consistency</a:t>
            </a:r>
          </a:p>
          <a:p>
            <a:pPr marL="0" lvl="0" indent="0" algn="l">
              <a:lnSpc>
                <a:spcPts val="4036"/>
              </a:lnSpc>
            </a:pPr>
            <a:r>
              <a:rPr lang="en-US" sz="2691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2" tooltip="https://docs.google.com/spreadsheets/d/1DUF2isFWsqVSYhbaACYtbgcLi_YjDqpE3GLQIVgkKQg/edit#gid=69851113"/>
              </a:rPr>
              <a:t>- Context-aware decisions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9744576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 flipH="1">
            <a:off x="14258688" y="76240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 flipH="1" flipV="1">
            <a:off x="13985752" y="-13609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1" name="AutoShape 11"/>
          <p:cNvSpPr/>
          <p:nvPr/>
        </p:nvSpPr>
        <p:spPr>
          <a:xfrm>
            <a:off x="316214" y="2668043"/>
            <a:ext cx="0" cy="810781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8494703" y="9700389"/>
            <a:ext cx="781960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-17-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717" y="2239165"/>
            <a:ext cx="13518618" cy="735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7134"/>
              </a:lnSpc>
            </a:pPr>
            <a:endParaRPr/>
          </a:p>
          <a:p>
            <a:pPr algn="l" rtl="1">
              <a:lnSpc>
                <a:spcPts val="5758"/>
              </a:lnSpc>
            </a:pPr>
            <a:r>
              <a:rPr lang="ar-EG" sz="3838" b="1" spc="-3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/>
              </a:rPr>
              <a:t>:</a:t>
            </a:r>
            <a:r>
              <a:rPr lang="en-US" sz="3838" b="1" spc="-3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Local LLM Inference</a:t>
            </a:r>
          </a:p>
          <a:p>
            <a:pPr algn="l" rtl="1">
              <a:lnSpc>
                <a:spcPts val="5758"/>
              </a:lnSpc>
            </a:pPr>
            <a:r>
              <a:rPr lang="en-US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Model: Llama 3.2 (Meta)</a:t>
            </a:r>
            <a:r>
              <a:rPr lang="ar-EG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/>
              </a:rPr>
              <a:t> -</a:t>
            </a:r>
          </a:p>
          <a:p>
            <a:pPr algn="l" rtl="1">
              <a:lnSpc>
                <a:spcPts val="5758"/>
              </a:lnSpc>
              <a:spcBef>
                <a:spcPct val="0"/>
              </a:spcBef>
            </a:pPr>
            <a:r>
              <a:rPr lang="en-US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Runtime: llama.cpp (local execution)</a:t>
            </a:r>
            <a:r>
              <a:rPr lang="ar-EG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/>
              </a:rPr>
              <a:t> -</a:t>
            </a:r>
          </a:p>
          <a:p>
            <a:pPr algn="l" rtl="1">
              <a:lnSpc>
                <a:spcPts val="5758"/>
              </a:lnSpc>
              <a:spcBef>
                <a:spcPct val="0"/>
              </a:spcBef>
            </a:pPr>
            <a:endParaRPr lang="ar-EG" sz="3838" spc="-30">
              <a:solidFill>
                <a:srgbClr val="000000"/>
              </a:solidFill>
              <a:latin typeface="Garet"/>
              <a:ea typeface="Garet"/>
              <a:cs typeface="Garet"/>
              <a:sym typeface="Garet"/>
              <a:rtl/>
            </a:endParaRPr>
          </a:p>
          <a:p>
            <a:pPr algn="l" rtl="1">
              <a:lnSpc>
                <a:spcPts val="5758"/>
              </a:lnSpc>
              <a:spcBef>
                <a:spcPct val="0"/>
              </a:spcBef>
            </a:pPr>
            <a:r>
              <a:rPr lang="ar-EG" sz="3838" b="1" spc="-3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/>
              </a:rPr>
              <a:t>?</a:t>
            </a:r>
            <a:r>
              <a:rPr lang="en-US" sz="3838" b="1" spc="-3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local</a:t>
            </a:r>
          </a:p>
          <a:p>
            <a:pPr algn="l" rtl="1">
              <a:lnSpc>
                <a:spcPts val="5758"/>
              </a:lnSpc>
              <a:spcBef>
                <a:spcPct val="0"/>
              </a:spcBef>
            </a:pPr>
            <a:r>
              <a:rPr lang="en-US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Zero network latency</a:t>
            </a:r>
            <a:r>
              <a:rPr lang="ar-EG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/>
              </a:rPr>
              <a:t> -</a:t>
            </a:r>
          </a:p>
          <a:p>
            <a:pPr algn="l" rtl="1">
              <a:lnSpc>
                <a:spcPts val="5758"/>
              </a:lnSpc>
              <a:spcBef>
                <a:spcPct val="0"/>
              </a:spcBef>
            </a:pPr>
            <a:r>
              <a:rPr lang="en-US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Privacy preservation</a:t>
            </a:r>
            <a:r>
              <a:rPr lang="ar-EG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/>
              </a:rPr>
              <a:t> -</a:t>
            </a:r>
          </a:p>
          <a:p>
            <a:pPr algn="l" rtl="1">
              <a:lnSpc>
                <a:spcPts val="5758"/>
              </a:lnSpc>
              <a:spcBef>
                <a:spcPct val="0"/>
              </a:spcBef>
            </a:pPr>
            <a:r>
              <a:rPr lang="en-US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Works offline</a:t>
            </a:r>
            <a:r>
              <a:rPr lang="ar-EG" sz="3838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/>
              </a:rPr>
              <a:t> -</a:t>
            </a:r>
          </a:p>
          <a:p>
            <a:pPr algn="l" rtl="1">
              <a:lnSpc>
                <a:spcPts val="5758"/>
              </a:lnSpc>
              <a:spcBef>
                <a:spcPct val="0"/>
              </a:spcBef>
            </a:pPr>
            <a:endParaRPr lang="ar-EG" sz="3838" spc="-30">
              <a:solidFill>
                <a:srgbClr val="000000"/>
              </a:solidFill>
              <a:latin typeface="Garet"/>
              <a:ea typeface="Garet"/>
              <a:cs typeface="Garet"/>
              <a:sym typeface="Garet"/>
              <a:rtl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97401" y="574862"/>
            <a:ext cx="13990568" cy="90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7200"/>
              </a:lnSpc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Reasoning Stage Technology Stack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9744576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flipH="1">
            <a:off x="14258688" y="76240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 flipH="1" flipV="1">
            <a:off x="13985752" y="-13609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8483848" y="9700389"/>
            <a:ext cx="803672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-18-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271982"/>
            <a:ext cx="18288000" cy="559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Structured Input – The system sends summarized driver metrics (EAR, PERCLOS, blink rate, eye state) as JSON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Context Building – Data is treated as a continuous driver state, not a single frame event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Reasoning – The model evaluates risk level (no action / gentle / urgent alert)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Decision Output – A clear, structured command is returned for the alert system</a:t>
            </a:r>
          </a:p>
          <a:p>
            <a:pPr algn="ctr" rtl="1">
              <a:lnSpc>
                <a:spcPts val="7500"/>
              </a:lnSpc>
            </a:pPr>
            <a:endParaRPr lang="en-US" sz="3000" spc="-24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97401" y="571500"/>
            <a:ext cx="1399056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LLM Chain Stages using LLAMA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flipH="1" flipV="1">
            <a:off x="13985752" y="-13609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flipH="1">
            <a:off x="14258688" y="76240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8478683" y="9700389"/>
            <a:ext cx="814002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-19-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43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5346444" y="797753"/>
            <a:ext cx="1846482" cy="143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393"/>
              </a:lnSpc>
            </a:pPr>
            <a:r>
              <a:rPr lang="en-US" sz="9494" b="1" spc="-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46444" y="2716837"/>
            <a:ext cx="1846482" cy="143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393"/>
              </a:lnSpc>
            </a:pPr>
            <a:r>
              <a:rPr lang="en-US" sz="9494" b="1" spc="-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6444" y="4635921"/>
            <a:ext cx="1846482" cy="143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393"/>
              </a:lnSpc>
            </a:pPr>
            <a:r>
              <a:rPr lang="en-US" sz="9494" b="1" spc="-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46444" y="6555005"/>
            <a:ext cx="1846482" cy="143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393"/>
              </a:lnSpc>
            </a:pPr>
            <a:r>
              <a:rPr lang="en-US" sz="9494" b="1" spc="-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46444" y="8474089"/>
            <a:ext cx="1846482" cy="143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393"/>
              </a:lnSpc>
            </a:pPr>
            <a:r>
              <a:rPr lang="en-US" sz="9494" b="1" spc="-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3609" y="6897496"/>
            <a:ext cx="4185018" cy="73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3032"/>
              </a:lnSpc>
            </a:pPr>
            <a:r>
              <a:rPr lang="en-US" sz="2333" b="1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Solution: Architecture &amp; Logic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3979" y="1067622"/>
            <a:ext cx="4184648" cy="73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3032"/>
              </a:lnSpc>
            </a:pPr>
            <a:r>
              <a:rPr lang="en-US" sz="2333" b="1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Introduction &amp; Problem Definition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3609" y="8843467"/>
            <a:ext cx="4185018" cy="73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3032"/>
              </a:lnSpc>
            </a:pPr>
            <a:r>
              <a:rPr lang="en-US" sz="2333" b="1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Testing, Results &amp; Future Outlook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3979" y="3198012"/>
            <a:ext cx="4184648" cy="36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3032"/>
              </a:lnSpc>
            </a:pPr>
            <a:r>
              <a:rPr lang="en-US" sz="2333" b="1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Analysis &amp; Specifications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3979" y="4955545"/>
            <a:ext cx="4184648" cy="73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3032"/>
              </a:lnSpc>
            </a:pPr>
            <a:r>
              <a:rPr lang="en-US" sz="2333" b="1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Engineering Development &amp; Challenges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24550" y="3842852"/>
            <a:ext cx="6635830" cy="183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14450"/>
              </a:lnSpc>
            </a:pPr>
            <a:r>
              <a:rPr lang="en-US" sz="12042" b="1" u="none" spc="-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Agenda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3687458" y="6437880"/>
            <a:ext cx="4600542" cy="3849120"/>
          </a:xfrm>
          <a:custGeom>
            <a:avLst/>
            <a:gdLst/>
            <a:ahLst/>
            <a:cxnLst/>
            <a:rect l="l" t="t" r="r" b="b"/>
            <a:pathLst>
              <a:path w="4600542" h="3849120">
                <a:moveTo>
                  <a:pt x="4600542" y="0"/>
                </a:moveTo>
                <a:lnTo>
                  <a:pt x="0" y="0"/>
                </a:lnTo>
                <a:lnTo>
                  <a:pt x="0" y="3849120"/>
                </a:lnTo>
                <a:lnTo>
                  <a:pt x="4600542" y="3849120"/>
                </a:lnTo>
                <a:lnTo>
                  <a:pt x="460054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 flipH="1" flipV="1">
            <a:off x="13683565" y="0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5" y="0"/>
                </a:lnTo>
                <a:lnTo>
                  <a:pt x="4604435" y="385237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8570343" y="9700389"/>
            <a:ext cx="630681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-3-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38729" y="3251068"/>
            <a:ext cx="18828915" cy="463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Understanding Model Behavior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Learning how the LLM reacts to numerical, structured data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Determinism Control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Preventing creativity and enforcing consistent, predictable decisions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Latency Evaluation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Verifying the model meets real-time requirements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Prompt Design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Iterating prompts to avoid ambiguous or unclear decisions</a:t>
            </a:r>
          </a:p>
          <a:p>
            <a:pPr algn="l">
              <a:lnSpc>
                <a:spcPts val="7500"/>
              </a:lnSpc>
            </a:pPr>
            <a:endParaRPr lang="en-US" sz="3000" spc="-24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flipH="1" flipV="1">
            <a:off x="13985752" y="-13609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flipH="1">
            <a:off x="14258688" y="76240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2297401" y="121024"/>
            <a:ext cx="13990568" cy="181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Research Phase: Working with LLAMA &amp; Identified Challenges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21603" y="9700389"/>
            <a:ext cx="928162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-20-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392696"/>
            <a:ext cx="18288000" cy="559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Fully Local Execution 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No cloud dependency, all inference runs on-device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Hardware Compatibility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Jetson is powerful enough to run LLAMA 3 in real time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Efficiency &amp; Performance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llama.cpp is lightweight and optimized for low latency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Comparison to Alternatives </a:t>
            </a:r>
            <a:r>
              <a:rPr lang="en-US" sz="30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Preferred over cloud APIs or heavy frameworks for privacy and timing</a:t>
            </a:r>
          </a:p>
          <a:p>
            <a:pPr algn="ctr" rtl="1">
              <a:lnSpc>
                <a:spcPts val="7500"/>
              </a:lnSpc>
            </a:pPr>
            <a:endParaRPr lang="en-US" sz="3000" spc="-24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97401" y="121024"/>
            <a:ext cx="13990568" cy="181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llama.cpp (Python) on NVIDIA Jetson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flipH="1" flipV="1">
            <a:off x="13985752" y="-13609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flipH="1">
            <a:off x="14258688" y="76240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8478683" y="9700389"/>
            <a:ext cx="814002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-21-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8702" y="2610253"/>
            <a:ext cx="15080267" cy="724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9"/>
              </a:lnSpc>
            </a:pPr>
            <a:endParaRPr/>
          </a:p>
          <a:p>
            <a:pPr algn="l">
              <a:lnSpc>
                <a:spcPts val="7309"/>
              </a:lnSpc>
            </a:pPr>
            <a:r>
              <a:rPr lang="en-US" sz="3277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The answer is Priority-Based Rule Hierarchy!</a:t>
            </a:r>
          </a:p>
          <a:p>
            <a:pPr marL="707641" lvl="1" indent="-353821" algn="l">
              <a:lnSpc>
                <a:spcPts val="7309"/>
              </a:lnSpc>
              <a:buFont typeface="Arial"/>
              <a:buChar char="•"/>
            </a:pP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R1 (Highest Priority): Eyes closed &gt;2000ms → EMERGENCY</a:t>
            </a:r>
          </a:p>
          <a:p>
            <a:pPr marL="707641" lvl="1" indent="-353821" algn="l">
              <a:lnSpc>
                <a:spcPts val="7309"/>
              </a:lnSpc>
              <a:buFont typeface="Arial"/>
              <a:buChar char="•"/>
            </a:pP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R2: Eyes closed &gt;500ms → URGENT</a:t>
            </a:r>
          </a:p>
          <a:p>
            <a:pPr marL="707641" lvl="1" indent="-353821" algn="l">
              <a:lnSpc>
                <a:spcPts val="7309"/>
              </a:lnSpc>
              <a:buFont typeface="Arial"/>
              <a:buChar char="•"/>
            </a:pP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R3: PERCLOS &gt;0.30 AND EAR &lt;0.20 → URGENT</a:t>
            </a:r>
          </a:p>
          <a:p>
            <a:pPr marL="707641" lvl="1" indent="-353821" algn="l">
              <a:lnSpc>
                <a:spcPts val="7309"/>
              </a:lnSpc>
              <a:buFont typeface="Arial"/>
              <a:buChar char="•"/>
            </a:pP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R4: PERCLOS &gt;0.30 OR prolonged closure → MODERATE</a:t>
            </a:r>
          </a:p>
          <a:p>
            <a:pPr marL="707641" lvl="1" indent="-353821" algn="l">
              <a:lnSpc>
                <a:spcPts val="7309"/>
              </a:lnSpc>
              <a:buFont typeface="Arial"/>
              <a:buChar char="•"/>
            </a:pPr>
            <a:r>
              <a:rPr lang="en-US" sz="3277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R5-R7: Early warning and normal states</a:t>
            </a:r>
          </a:p>
          <a:p>
            <a:pPr algn="ctr">
              <a:lnSpc>
                <a:spcPts val="7309"/>
              </a:lnSpc>
            </a:pPr>
            <a:endParaRPr lang="en-US" sz="3277" spc="-26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2297401" y="121024"/>
            <a:ext cx="13990568" cy="181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How the LLM Agent Evaluates Fatigue?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flipH="1" flipV="1">
            <a:off x="13985752" y="-13609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 flipH="1">
            <a:off x="14258688" y="76240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8433684" y="9700389"/>
            <a:ext cx="903999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-22-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6192" y="2396181"/>
            <a:ext cx="17642654" cy="7352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endParaRPr/>
          </a:p>
          <a:p>
            <a:pPr algn="l" rtl="1">
              <a:lnSpc>
                <a:spcPts val="4919"/>
              </a:lnSpc>
            </a:pPr>
            <a:endParaRPr/>
          </a:p>
          <a:p>
            <a:pPr algn="l" rtl="1">
              <a:lnSpc>
                <a:spcPts val="4919"/>
              </a:lnSpc>
            </a:pPr>
            <a:r>
              <a:rPr lang="ar-EG" sz="3279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/>
              </a:rPr>
              <a:t>:</a:t>
            </a: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Input Example from Stage 1</a:t>
            </a:r>
          </a:p>
          <a:p>
            <a:pPr algn="l" rtl="1">
              <a:lnSpc>
                <a:spcPts val="4919"/>
              </a:lnSpc>
            </a:pPr>
            <a:endParaRPr lang="en-US" sz="3279" b="1" spc="-26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 rtl="1">
              <a:lnSpc>
                <a:spcPts val="4919"/>
              </a:lnSpc>
            </a:pPr>
            <a:endParaRPr lang="en-US" sz="3279" b="1" spc="-26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r">
              <a:lnSpc>
                <a:spcPts val="4919"/>
              </a:lnSpc>
            </a:pPr>
            <a:endParaRPr lang="en-US" sz="3279" b="1" spc="-26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r">
              <a:lnSpc>
                <a:spcPts val="4919"/>
              </a:lnSpc>
            </a:pPr>
            <a:endParaRPr lang="en-US" sz="3279" b="1" spc="-26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 rtl="1">
              <a:lnSpc>
                <a:spcPts val="4919"/>
              </a:lnSpc>
            </a:pPr>
            <a:r>
              <a:rPr lang="ar-EG" sz="3279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rtl/>
              </a:rPr>
              <a:t> :</a:t>
            </a: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Output to Stage 3</a:t>
            </a:r>
          </a:p>
          <a:p>
            <a:pPr algn="just">
              <a:lnSpc>
                <a:spcPts val="4019"/>
              </a:lnSpc>
            </a:pPr>
            <a:r>
              <a:rPr lang="en-US" sz="2679" spc="-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{"command": "URGENT_ALERT","sleep": 0,  "severity": "HIGH"}</a:t>
            </a:r>
          </a:p>
          <a:p>
            <a:pPr algn="l" rtl="1">
              <a:lnSpc>
                <a:spcPts val="2969"/>
              </a:lnSpc>
            </a:pPr>
            <a:r>
              <a:rPr lang="ar-EG" sz="1979" b="1" spc="-1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/>
              </a:rPr>
              <a:t> </a:t>
            </a:r>
          </a:p>
          <a:p>
            <a:pPr algn="r">
              <a:lnSpc>
                <a:spcPts val="2519"/>
              </a:lnSpc>
            </a:pPr>
            <a:endParaRPr lang="ar-EG" sz="1979" b="1" spc="-15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  <a:rtl/>
            </a:endParaRPr>
          </a:p>
          <a:p>
            <a:pPr algn="r">
              <a:lnSpc>
                <a:spcPts val="4919"/>
              </a:lnSpc>
            </a:pPr>
            <a:endParaRPr lang="ar-EG" sz="1979" b="1" spc="-15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  <a:rtl/>
            </a:endParaRPr>
          </a:p>
          <a:p>
            <a:pPr algn="l" rtl="1">
              <a:lnSpc>
                <a:spcPts val="4919"/>
              </a:lnSpc>
              <a:spcBef>
                <a:spcPct val="0"/>
              </a:spcBef>
            </a:pPr>
            <a:endParaRPr lang="ar-EG" sz="1979" b="1" spc="-15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  <a:rtl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009618" y="2491431"/>
            <a:ext cx="9278351" cy="3908505"/>
          </a:xfrm>
          <a:custGeom>
            <a:avLst/>
            <a:gdLst/>
            <a:ahLst/>
            <a:cxnLst/>
            <a:rect l="l" t="t" r="r" b="b"/>
            <a:pathLst>
              <a:path w="9278351" h="3908505">
                <a:moveTo>
                  <a:pt x="0" y="0"/>
                </a:moveTo>
                <a:lnTo>
                  <a:pt x="9278351" y="0"/>
                </a:lnTo>
                <a:lnTo>
                  <a:pt x="9278351" y="3908505"/>
                </a:lnTo>
                <a:lnTo>
                  <a:pt x="0" y="390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flipH="1">
            <a:off x="14258688" y="76240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flipH="1" flipV="1">
            <a:off x="13985752" y="-13609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8" name="AutoShape 8"/>
          <p:cNvSpPr/>
          <p:nvPr/>
        </p:nvSpPr>
        <p:spPr>
          <a:xfrm>
            <a:off x="316214" y="2668043"/>
            <a:ext cx="0" cy="810781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297401" y="121024"/>
            <a:ext cx="13990568" cy="181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Agent Input/Output</a:t>
            </a:r>
          </a:p>
          <a:p>
            <a:pPr marL="0" lvl="0" indent="0" algn="ctr">
              <a:lnSpc>
                <a:spcPts val="7200"/>
              </a:lnSpc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Structured JSON Communication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38061" y="9700389"/>
            <a:ext cx="895245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-23-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2494" y="3500801"/>
            <a:ext cx="17981311" cy="460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endParaRPr/>
          </a:p>
          <a:p>
            <a:pPr algn="l">
              <a:lnSpc>
                <a:spcPts val="6160"/>
              </a:lnSpc>
            </a:pPr>
            <a:r>
              <a:rPr lang="en-US" sz="4106" b="1" spc="-3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Forbidden</a:t>
            </a:r>
            <a:r>
              <a:rPr lang="en-US" sz="4106" spc="-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Free-form text, multiple commands, non-determinism</a:t>
            </a:r>
          </a:p>
          <a:p>
            <a:pPr algn="l">
              <a:lnSpc>
                <a:spcPts val="6160"/>
              </a:lnSpc>
            </a:pPr>
            <a:r>
              <a:rPr lang="en-US" sz="4106" b="1" spc="-3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Enforced</a:t>
            </a:r>
            <a:r>
              <a:rPr lang="en-US" sz="4106" spc="-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Strict JSON schema validation</a:t>
            </a:r>
          </a:p>
          <a:p>
            <a:pPr algn="l">
              <a:lnSpc>
                <a:spcPts val="6160"/>
              </a:lnSpc>
            </a:pPr>
            <a:r>
              <a:rPr lang="en-US" sz="4106" b="1" spc="-3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Fallback</a:t>
            </a:r>
            <a:r>
              <a:rPr lang="en-US" sz="4106" spc="-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Protocol-level error handling for invalid LLM outputs</a:t>
            </a:r>
          </a:p>
          <a:p>
            <a:pPr algn="l">
              <a:lnSpc>
                <a:spcPts val="6160"/>
              </a:lnSpc>
            </a:pPr>
            <a:r>
              <a:rPr lang="en-US" sz="4106" b="1" spc="-3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Result</a:t>
            </a:r>
            <a:r>
              <a:rPr lang="en-US" sz="4106" spc="-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Predictable, auditable decisions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  <a:endParaRPr lang="en-US" sz="4106" spc="-32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flipH="1">
            <a:off x="14411088" y="77764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flipH="1" flipV="1">
            <a:off x="14138152" y="-12085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2297401" y="121024"/>
            <a:ext cx="13990568" cy="181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Agent Constraints - Ensuring Deterministic Behavior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flipH="1">
            <a:off x="14411088" y="77764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flipH="1" flipV="1">
            <a:off x="14138152" y="-12085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1028700" y="2224877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-1020488" y="6583710"/>
            <a:ext cx="4467613" cy="5446664"/>
            <a:chOff x="0" y="0"/>
            <a:chExt cx="5956817" cy="7262218"/>
          </a:xfrm>
        </p:grpSpPr>
        <p:grpSp>
          <p:nvGrpSpPr>
            <p:cNvPr id="8" name="Group 8"/>
            <p:cNvGrpSpPr/>
            <p:nvPr/>
          </p:nvGrpSpPr>
          <p:grpSpPr>
            <a:xfrm rot="2700000">
              <a:off x="1689478" y="4841773"/>
              <a:ext cx="4617065" cy="923277"/>
              <a:chOff x="0" y="0"/>
              <a:chExt cx="31900754" cy="637921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1900754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31900754" h="6379210">
                    <a:moveTo>
                      <a:pt x="8884010" y="0"/>
                    </a:moveTo>
                    <a:lnTo>
                      <a:pt x="25254845" y="0"/>
                    </a:lnTo>
                    <a:lnTo>
                      <a:pt x="25262464" y="7620"/>
                    </a:lnTo>
                    <a:lnTo>
                      <a:pt x="31900754" y="6379210"/>
                    </a:lnTo>
                    <a:lnTo>
                      <a:pt x="8024961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2700000">
              <a:off x="-170478" y="3883289"/>
              <a:ext cx="3806709" cy="923277"/>
              <a:chOff x="0" y="0"/>
              <a:chExt cx="26301750" cy="63792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2700000">
              <a:off x="-231052" y="1210664"/>
              <a:ext cx="3806709" cy="923277"/>
              <a:chOff x="0" y="0"/>
              <a:chExt cx="26301750" cy="63792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34462" b="35205"/>
          <a:stretch>
            <a:fillRect/>
          </a:stretch>
        </p:blipFill>
        <p:spPr>
          <a:xfrm>
            <a:off x="2927003" y="2553122"/>
            <a:ext cx="12845524" cy="692856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30623" y="380011"/>
            <a:ext cx="2426755" cy="112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56"/>
              </a:lnSpc>
              <a:spcBef>
                <a:spcPct val="0"/>
              </a:spcBef>
            </a:pPr>
            <a:r>
              <a:rPr lang="en-US" sz="6371" b="1" spc="-5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12350" y="4656910"/>
            <a:ext cx="7559699" cy="219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6"/>
              </a:lnSpc>
            </a:pPr>
            <a:r>
              <a:rPr lang="en-US" sz="5957" b="1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activity diagram</a:t>
            </a:r>
          </a:p>
          <a:p>
            <a:pPr algn="ctr">
              <a:lnSpc>
                <a:spcPts val="8936"/>
              </a:lnSpc>
              <a:spcBef>
                <a:spcPct val="0"/>
              </a:spcBef>
            </a:pPr>
            <a:r>
              <a:rPr lang="en-US" sz="5957" b="1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part 1 </a:t>
            </a:r>
          </a:p>
        </p:txBody>
      </p:sp>
      <p:sp>
        <p:nvSpPr>
          <p:cNvPr id="3" name="Freeform 3"/>
          <p:cNvSpPr/>
          <p:nvPr/>
        </p:nvSpPr>
        <p:spPr>
          <a:xfrm>
            <a:off x="6546523" y="1028700"/>
            <a:ext cx="6403103" cy="9394499"/>
          </a:xfrm>
          <a:custGeom>
            <a:avLst/>
            <a:gdLst/>
            <a:ahLst/>
            <a:cxnLst/>
            <a:rect l="l" t="t" r="r" b="b"/>
            <a:pathLst>
              <a:path w="6403103" h="9394499">
                <a:moveTo>
                  <a:pt x="0" y="0"/>
                </a:moveTo>
                <a:lnTo>
                  <a:pt x="6403104" y="0"/>
                </a:lnTo>
                <a:lnTo>
                  <a:pt x="6403104" y="9394499"/>
                </a:lnTo>
                <a:lnTo>
                  <a:pt x="0" y="939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6717"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92595" y="-154887"/>
            <a:ext cx="6956907" cy="10441887"/>
          </a:xfrm>
          <a:custGeom>
            <a:avLst/>
            <a:gdLst/>
            <a:ahLst/>
            <a:cxnLst/>
            <a:rect l="l" t="t" r="r" b="b"/>
            <a:pathLst>
              <a:path w="6956907" h="10441887">
                <a:moveTo>
                  <a:pt x="0" y="0"/>
                </a:moveTo>
                <a:lnTo>
                  <a:pt x="6956907" y="0"/>
                </a:lnTo>
                <a:lnTo>
                  <a:pt x="6956907" y="10441887"/>
                </a:lnTo>
                <a:lnTo>
                  <a:pt x="0" y="10441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186745" y="4518803"/>
            <a:ext cx="6412111" cy="334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36"/>
              </a:lnSpc>
              <a:spcBef>
                <a:spcPct val="0"/>
              </a:spcBef>
            </a:pPr>
            <a:r>
              <a:rPr lang="en-US" sz="5957" b="1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activity diagram</a:t>
            </a:r>
          </a:p>
          <a:p>
            <a:pPr algn="ctr" rtl="1">
              <a:lnSpc>
                <a:spcPts val="8936"/>
              </a:lnSpc>
              <a:spcBef>
                <a:spcPct val="0"/>
              </a:spcBef>
            </a:pPr>
            <a:r>
              <a:rPr lang="en-US" sz="5957" b="1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part 2</a:t>
            </a:r>
            <a:r>
              <a:rPr lang="ar-EG" sz="5957" b="1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/>
              </a:rPr>
              <a:t> </a:t>
            </a:r>
          </a:p>
          <a:p>
            <a:pPr algn="ctr" rtl="1">
              <a:lnSpc>
                <a:spcPts val="8936"/>
              </a:lnSpc>
              <a:spcBef>
                <a:spcPct val="0"/>
              </a:spcBef>
            </a:pPr>
            <a:endParaRPr lang="ar-EG" sz="5957" b="1" spc="-47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  <a:rtl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79260" y="590833"/>
            <a:ext cx="10914043" cy="9413362"/>
          </a:xfrm>
          <a:custGeom>
            <a:avLst/>
            <a:gdLst/>
            <a:ahLst/>
            <a:cxnLst/>
            <a:rect l="l" t="t" r="r" b="b"/>
            <a:pathLst>
              <a:path w="10914043" h="9413362">
                <a:moveTo>
                  <a:pt x="0" y="0"/>
                </a:moveTo>
                <a:lnTo>
                  <a:pt x="10914043" y="0"/>
                </a:lnTo>
                <a:lnTo>
                  <a:pt x="10914043" y="9413362"/>
                </a:lnTo>
                <a:lnTo>
                  <a:pt x="0" y="9413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0" y="4065556"/>
            <a:ext cx="7088068" cy="221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36"/>
              </a:lnSpc>
              <a:spcBef>
                <a:spcPct val="0"/>
              </a:spcBef>
            </a:pPr>
            <a:r>
              <a:rPr lang="en-US" sz="5957" b="1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activity diagram part 3</a:t>
            </a:r>
            <a:r>
              <a:rPr lang="ar-EG" sz="5957" b="1" spc="-4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rtl/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8584" y="0"/>
            <a:ext cx="15795777" cy="10287000"/>
          </a:xfrm>
          <a:custGeom>
            <a:avLst/>
            <a:gdLst/>
            <a:ahLst/>
            <a:cxnLst/>
            <a:rect l="l" t="t" r="r" b="b"/>
            <a:pathLst>
              <a:path w="15795777" h="10287000">
                <a:moveTo>
                  <a:pt x="0" y="0"/>
                </a:moveTo>
                <a:lnTo>
                  <a:pt x="15795777" y="0"/>
                </a:lnTo>
                <a:lnTo>
                  <a:pt x="157957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0" y="-123825"/>
            <a:ext cx="3990723" cy="154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7"/>
              </a:lnSpc>
              <a:spcBef>
                <a:spcPct val="0"/>
              </a:spcBef>
            </a:pPr>
            <a:r>
              <a:rPr lang="en-US" sz="4145" b="1" spc="-3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 case Diagram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4311287" y="9254235"/>
            <a:ext cx="4748452" cy="8129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 flipH="1">
            <a:off x="13209138" y="9258300"/>
            <a:ext cx="810781" cy="0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0" y="6353531"/>
            <a:ext cx="4701358" cy="3933469"/>
          </a:xfrm>
          <a:custGeom>
            <a:avLst/>
            <a:gdLst/>
            <a:ahLst/>
            <a:cxnLst/>
            <a:rect l="l" t="t" r="r" b="b"/>
            <a:pathLst>
              <a:path w="4701358" h="3933469">
                <a:moveTo>
                  <a:pt x="0" y="0"/>
                </a:moveTo>
                <a:lnTo>
                  <a:pt x="4701358" y="0"/>
                </a:lnTo>
                <a:lnTo>
                  <a:pt x="4701358" y="3933469"/>
                </a:lnTo>
                <a:lnTo>
                  <a:pt x="0" y="3933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2341154" y="1861621"/>
            <a:ext cx="15008061" cy="5416369"/>
          </a:xfrm>
          <a:custGeom>
            <a:avLst/>
            <a:gdLst/>
            <a:ahLst/>
            <a:cxnLst/>
            <a:rect l="l" t="t" r="r" b="b"/>
            <a:pathLst>
              <a:path w="15008061" h="5416369">
                <a:moveTo>
                  <a:pt x="0" y="0"/>
                </a:moveTo>
                <a:lnTo>
                  <a:pt x="15008061" y="0"/>
                </a:lnTo>
                <a:lnTo>
                  <a:pt x="15008061" y="5416369"/>
                </a:lnTo>
                <a:lnTo>
                  <a:pt x="0" y="5416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85" r="-2673" b="-5000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5543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AutoShape 8"/>
          <p:cNvSpPr/>
          <p:nvPr/>
        </p:nvSpPr>
        <p:spPr>
          <a:xfrm>
            <a:off x="506714" y="4861174"/>
            <a:ext cx="0" cy="810781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8570343" y="9700389"/>
            <a:ext cx="630681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-3-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5226" y="3421974"/>
            <a:ext cx="17129699" cy="433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1"/>
              </a:lnSpc>
              <a:spcBef>
                <a:spcPct val="0"/>
              </a:spcBef>
            </a:pPr>
            <a:endParaRPr/>
          </a:p>
          <a:p>
            <a:pPr marL="836412" lvl="1" indent="-418206" algn="l">
              <a:lnSpc>
                <a:spcPts val="5811"/>
              </a:lnSpc>
              <a:spcBef>
                <a:spcPct val="0"/>
              </a:spcBef>
              <a:buFont typeface="Arial"/>
              <a:buChar char="•"/>
            </a:pPr>
            <a:r>
              <a:rPr lang="en-US" sz="3874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GENTLE_ALERT: Early warning audio cue</a:t>
            </a:r>
          </a:p>
          <a:p>
            <a:pPr marL="836412" lvl="1" indent="-418206" algn="l">
              <a:lnSpc>
                <a:spcPts val="5811"/>
              </a:lnSpc>
              <a:spcBef>
                <a:spcPct val="0"/>
              </a:spcBef>
              <a:buFont typeface="Arial"/>
              <a:buChar char="•"/>
            </a:pPr>
            <a:r>
              <a:rPr lang="en-US" sz="3874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MODERATE_ALERT: Persistent tone + visual indication</a:t>
            </a:r>
          </a:p>
          <a:p>
            <a:pPr marL="836412" lvl="1" indent="-418206" algn="l">
              <a:lnSpc>
                <a:spcPts val="5811"/>
              </a:lnSpc>
              <a:spcBef>
                <a:spcPct val="0"/>
              </a:spcBef>
              <a:buFont typeface="Arial"/>
              <a:buChar char="•"/>
            </a:pPr>
            <a:r>
              <a:rPr lang="en-US" sz="3874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URGENT_ALERT: Loud alarm + immediate intervention prompt</a:t>
            </a:r>
          </a:p>
          <a:p>
            <a:pPr marL="836412" lvl="1" indent="-418206" algn="l">
              <a:lnSpc>
                <a:spcPts val="5811"/>
              </a:lnSpc>
              <a:spcBef>
                <a:spcPct val="0"/>
              </a:spcBef>
              <a:buFont typeface="Arial"/>
              <a:buChar char="•"/>
            </a:pPr>
            <a:r>
              <a:rPr lang="en-US" sz="3874" spc="-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EMERGENCY_ALERT: Maximum intensity + safety recommendation</a:t>
            </a:r>
          </a:p>
          <a:p>
            <a:pPr algn="ctr" rtl="1">
              <a:lnSpc>
                <a:spcPts val="5811"/>
              </a:lnSpc>
              <a:spcBef>
                <a:spcPct val="0"/>
              </a:spcBef>
            </a:pPr>
            <a:endParaRPr lang="en-US" sz="3874" spc="-3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flipH="1">
            <a:off x="14411088" y="77764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flipH="1" flipV="1">
            <a:off x="14138152" y="-12085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flipH="1">
            <a:off x="14258688" y="76240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2297401" y="1028700"/>
            <a:ext cx="13990568" cy="181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Alert Generation - Tiered Response System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3090052"/>
            <a:ext cx="16230600" cy="0"/>
          </a:xfrm>
          <a:prstGeom prst="line">
            <a:avLst/>
          </a:prstGeom>
          <a:ln w="28575" cap="rnd">
            <a:solidFill>
              <a:srgbClr val="00AD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10" name="Group 10"/>
          <p:cNvGrpSpPr/>
          <p:nvPr/>
        </p:nvGrpSpPr>
        <p:grpSpPr>
          <a:xfrm>
            <a:off x="-1020488" y="6583710"/>
            <a:ext cx="4467613" cy="5446664"/>
            <a:chOff x="0" y="0"/>
            <a:chExt cx="5956817" cy="7262218"/>
          </a:xfrm>
        </p:grpSpPr>
        <p:grpSp>
          <p:nvGrpSpPr>
            <p:cNvPr id="11" name="Group 11"/>
            <p:cNvGrpSpPr/>
            <p:nvPr/>
          </p:nvGrpSpPr>
          <p:grpSpPr>
            <a:xfrm rot="2700000">
              <a:off x="1689478" y="4841773"/>
              <a:ext cx="4617065" cy="923277"/>
              <a:chOff x="0" y="0"/>
              <a:chExt cx="31900754" cy="637921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1900754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31900754" h="6379210">
                    <a:moveTo>
                      <a:pt x="8884010" y="0"/>
                    </a:moveTo>
                    <a:lnTo>
                      <a:pt x="25254845" y="0"/>
                    </a:lnTo>
                    <a:lnTo>
                      <a:pt x="25262464" y="7620"/>
                    </a:lnTo>
                    <a:lnTo>
                      <a:pt x="31900754" y="6379210"/>
                    </a:lnTo>
                    <a:lnTo>
                      <a:pt x="8024961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2700000">
              <a:off x="-170478" y="3883289"/>
              <a:ext cx="3806709" cy="923277"/>
              <a:chOff x="0" y="0"/>
              <a:chExt cx="26301750" cy="63792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2700000">
              <a:off x="-231052" y="1210664"/>
              <a:ext cx="3806709" cy="923277"/>
              <a:chOff x="0" y="0"/>
              <a:chExt cx="26301750" cy="63792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697503" y="585787"/>
            <a:ext cx="17269358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0"/>
              </a:lnSpc>
            </a:pPr>
            <a:r>
              <a:rPr lang="en-US" sz="5700" b="1" spc="-4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Key Achievements - What We will Accomplish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68426" y="2265408"/>
            <a:ext cx="11075869" cy="414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477022" y="2670500"/>
            <a:ext cx="9457096" cy="658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554" lvl="1" indent="-356777" algn="l">
              <a:lnSpc>
                <a:spcPts val="6610"/>
              </a:lnSpc>
              <a:buFont typeface="Arial"/>
              <a:buChar char="•"/>
            </a:pPr>
            <a:r>
              <a:rPr lang="en-US" sz="3305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Pure LLM autonomy: No external validation logic</a:t>
            </a:r>
          </a:p>
          <a:p>
            <a:pPr marL="713554" lvl="1" indent="-356777" algn="l">
              <a:lnSpc>
                <a:spcPts val="6610"/>
              </a:lnSpc>
              <a:buFont typeface="Arial"/>
              <a:buChar char="•"/>
            </a:pPr>
            <a:r>
              <a:rPr lang="en-US" sz="3305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Real-time stream processing: NDJSON pipeline with freeze prevention</a:t>
            </a:r>
          </a:p>
          <a:p>
            <a:pPr marL="713554" lvl="1" indent="-356777" algn="l">
              <a:lnSpc>
                <a:spcPts val="6610"/>
              </a:lnSpc>
              <a:buFont typeface="Arial"/>
              <a:buChar char="•"/>
            </a:pPr>
            <a:r>
              <a:rPr lang="en-US" sz="3305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Medical-grade thresholds: Based on NHTSA/ISO standards</a:t>
            </a:r>
          </a:p>
          <a:p>
            <a:pPr marL="713554" lvl="1" indent="-356777" algn="l">
              <a:lnSpc>
                <a:spcPts val="6610"/>
              </a:lnSpc>
              <a:buFont typeface="Arial"/>
              <a:buChar char="•"/>
            </a:pPr>
            <a:r>
              <a:rPr lang="en-US" sz="3305" spc="-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Edge deployment ready: llama.cpp + Llama 3.2 local inference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020488" y="3266052"/>
            <a:ext cx="7188914" cy="8764322"/>
            <a:chOff x="0" y="0"/>
            <a:chExt cx="9585219" cy="11685763"/>
          </a:xfrm>
        </p:grpSpPr>
        <p:grpSp>
          <p:nvGrpSpPr>
            <p:cNvPr id="7" name="Group 7"/>
            <p:cNvGrpSpPr/>
            <p:nvPr/>
          </p:nvGrpSpPr>
          <p:grpSpPr>
            <a:xfrm rot="2700000">
              <a:off x="2718569" y="7790982"/>
              <a:ext cx="7429400" cy="1485661"/>
              <a:chOff x="0" y="0"/>
              <a:chExt cx="31900754" cy="63792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1900754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31900754" h="6379210">
                    <a:moveTo>
                      <a:pt x="8884010" y="0"/>
                    </a:moveTo>
                    <a:lnTo>
                      <a:pt x="25254845" y="0"/>
                    </a:lnTo>
                    <a:lnTo>
                      <a:pt x="25262464" y="7620"/>
                    </a:lnTo>
                    <a:lnTo>
                      <a:pt x="31900754" y="6379210"/>
                    </a:lnTo>
                    <a:lnTo>
                      <a:pt x="8024961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2700000">
              <a:off x="-274318" y="6248668"/>
              <a:ext cx="6125442" cy="1485661"/>
              <a:chOff x="0" y="0"/>
              <a:chExt cx="26301750" cy="63792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2700000">
              <a:off x="-371790" y="1948101"/>
              <a:ext cx="6125442" cy="1485661"/>
              <a:chOff x="0" y="0"/>
              <a:chExt cx="26301750" cy="637921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8208271" y="0"/>
                    </a:moveTo>
                    <a:lnTo>
                      <a:pt x="19655841" y="0"/>
                    </a:lnTo>
                    <a:lnTo>
                      <a:pt x="19663460" y="7620"/>
                    </a:lnTo>
                    <a:lnTo>
                      <a:pt x="26301750" y="6379210"/>
                    </a:lnTo>
                    <a:lnTo>
                      <a:pt x="7607643" y="6379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4A7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 descr="Green Wave Business Corner"/>
          <p:cNvSpPr/>
          <p:nvPr/>
        </p:nvSpPr>
        <p:spPr>
          <a:xfrm flipH="1" flipV="1">
            <a:off x="14138152" y="-12085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 flipV="1">
            <a:off x="13919156" y="3443891"/>
            <a:ext cx="0" cy="6843109"/>
          </a:xfrm>
          <a:prstGeom prst="line">
            <a:avLst/>
          </a:prstGeom>
          <a:ln w="9525" cap="rnd">
            <a:solidFill>
              <a:srgbClr val="67738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41372" y="3448654"/>
            <a:ext cx="18246628" cy="0"/>
          </a:xfrm>
          <a:prstGeom prst="line">
            <a:avLst/>
          </a:prstGeom>
          <a:ln w="9525" cap="rnd">
            <a:solidFill>
              <a:srgbClr val="67738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flipV="1">
            <a:off x="9429937" y="3443891"/>
            <a:ext cx="0" cy="7228694"/>
          </a:xfrm>
          <a:prstGeom prst="line">
            <a:avLst/>
          </a:prstGeom>
          <a:ln w="9525" cap="rnd">
            <a:solidFill>
              <a:srgbClr val="67738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flipV="1">
            <a:off x="4693898" y="3443891"/>
            <a:ext cx="0" cy="6843109"/>
          </a:xfrm>
          <a:prstGeom prst="line">
            <a:avLst/>
          </a:prstGeom>
          <a:ln w="9525" cap="rnd">
            <a:solidFill>
              <a:srgbClr val="67738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2730426" y="1028700"/>
            <a:ext cx="12827148" cy="1882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7467"/>
              </a:lnSpc>
            </a:pPr>
            <a:r>
              <a:rPr lang="en-US" sz="6222" b="1" spc="-4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Next Steps - Semester B Roadmap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88335" y="4809269"/>
            <a:ext cx="3373149" cy="3572345"/>
            <a:chOff x="0" y="0"/>
            <a:chExt cx="4497532" cy="4763126"/>
          </a:xfrm>
        </p:grpSpPr>
        <p:sp>
          <p:nvSpPr>
            <p:cNvPr id="10" name="Freeform 10"/>
            <p:cNvSpPr/>
            <p:nvPr/>
          </p:nvSpPr>
          <p:spPr>
            <a:xfrm flipH="1">
              <a:off x="1626777" y="0"/>
              <a:ext cx="1243978" cy="1810021"/>
            </a:xfrm>
            <a:custGeom>
              <a:avLst/>
              <a:gdLst/>
              <a:ahLst/>
              <a:cxnLst/>
              <a:rect l="l" t="t" r="r" b="b"/>
              <a:pathLst>
                <a:path w="1243978" h="1810021">
                  <a:moveTo>
                    <a:pt x="1243978" y="0"/>
                  </a:moveTo>
                  <a:lnTo>
                    <a:pt x="0" y="0"/>
                  </a:lnTo>
                  <a:lnTo>
                    <a:pt x="0" y="1810021"/>
                  </a:lnTo>
                  <a:lnTo>
                    <a:pt x="1243978" y="1810021"/>
                  </a:lnTo>
                  <a:lnTo>
                    <a:pt x="1243978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13116"/>
              <a:ext cx="4497532" cy="1950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 rtl="1">
                <a:lnSpc>
                  <a:spcPts val="3900"/>
                </a:lnSpc>
              </a:pPr>
              <a:r>
                <a:rPr lang="en-US" sz="3000" spc="-2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Migrate from PC to embedded hardware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87972" y="4714461"/>
            <a:ext cx="3373149" cy="3667153"/>
            <a:chOff x="0" y="0"/>
            <a:chExt cx="4497532" cy="4889537"/>
          </a:xfrm>
        </p:grpSpPr>
        <p:sp>
          <p:nvSpPr>
            <p:cNvPr id="13" name="Freeform 13"/>
            <p:cNvSpPr/>
            <p:nvPr/>
          </p:nvSpPr>
          <p:spPr>
            <a:xfrm flipH="1">
              <a:off x="1508303" y="0"/>
              <a:ext cx="1480926" cy="1810021"/>
            </a:xfrm>
            <a:custGeom>
              <a:avLst/>
              <a:gdLst/>
              <a:ahLst/>
              <a:cxnLst/>
              <a:rect l="l" t="t" r="r" b="b"/>
              <a:pathLst>
                <a:path w="1480926" h="1810021">
                  <a:moveTo>
                    <a:pt x="1480926" y="0"/>
                  </a:moveTo>
                  <a:lnTo>
                    <a:pt x="0" y="0"/>
                  </a:lnTo>
                  <a:lnTo>
                    <a:pt x="0" y="1810021"/>
                  </a:lnTo>
                  <a:lnTo>
                    <a:pt x="1480926" y="1810021"/>
                  </a:lnTo>
                  <a:lnTo>
                    <a:pt x="1480926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939527"/>
              <a:ext cx="4497532" cy="1950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 rtl="1">
                <a:lnSpc>
                  <a:spcPts val="3900"/>
                </a:lnSpc>
              </a:pPr>
              <a:r>
                <a:rPr lang="en-US" sz="3000" spc="-2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Add contactless heart rate detection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75343" y="4714461"/>
            <a:ext cx="3373149" cy="3601346"/>
            <a:chOff x="0" y="0"/>
            <a:chExt cx="4497532" cy="4801795"/>
          </a:xfrm>
        </p:grpSpPr>
        <p:sp>
          <p:nvSpPr>
            <p:cNvPr id="16" name="Freeform 16"/>
            <p:cNvSpPr/>
            <p:nvPr/>
          </p:nvSpPr>
          <p:spPr>
            <a:xfrm flipH="1">
              <a:off x="1343756" y="0"/>
              <a:ext cx="1810021" cy="1717874"/>
            </a:xfrm>
            <a:custGeom>
              <a:avLst/>
              <a:gdLst/>
              <a:ahLst/>
              <a:cxnLst/>
              <a:rect l="l" t="t" r="r" b="b"/>
              <a:pathLst>
                <a:path w="1810021" h="1717874">
                  <a:moveTo>
                    <a:pt x="1810020" y="0"/>
                  </a:moveTo>
                  <a:lnTo>
                    <a:pt x="0" y="0"/>
                  </a:lnTo>
                  <a:lnTo>
                    <a:pt x="0" y="1717874"/>
                  </a:lnTo>
                  <a:lnTo>
                    <a:pt x="1810020" y="1717874"/>
                  </a:lnTo>
                  <a:lnTo>
                    <a:pt x="181002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930002"/>
              <a:ext cx="4497532" cy="1871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 rtl="1">
                <a:lnSpc>
                  <a:spcPts val="3753"/>
                </a:lnSpc>
              </a:pPr>
              <a:r>
                <a:rPr lang="en-US" sz="2887" spc="-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Integrate emotion detection for stress/aggression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8541" y="4809269"/>
            <a:ext cx="3373149" cy="3079286"/>
            <a:chOff x="0" y="0"/>
            <a:chExt cx="4497532" cy="4105714"/>
          </a:xfrm>
        </p:grpSpPr>
        <p:sp>
          <p:nvSpPr>
            <p:cNvPr id="19" name="Freeform 19"/>
            <p:cNvSpPr/>
            <p:nvPr/>
          </p:nvSpPr>
          <p:spPr>
            <a:xfrm flipH="1">
              <a:off x="1422738" y="0"/>
              <a:ext cx="1652055" cy="1810021"/>
            </a:xfrm>
            <a:custGeom>
              <a:avLst/>
              <a:gdLst/>
              <a:ahLst/>
              <a:cxnLst/>
              <a:rect l="l" t="t" r="r" b="b"/>
              <a:pathLst>
                <a:path w="1652055" h="1810021">
                  <a:moveTo>
                    <a:pt x="1652056" y="0"/>
                  </a:moveTo>
                  <a:lnTo>
                    <a:pt x="0" y="0"/>
                  </a:lnTo>
                  <a:lnTo>
                    <a:pt x="0" y="1810021"/>
                  </a:lnTo>
                  <a:lnTo>
                    <a:pt x="1652056" y="1810021"/>
                  </a:lnTo>
                  <a:lnTo>
                    <a:pt x="1652056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813116"/>
              <a:ext cx="4497532" cy="1292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 rtl="1">
                <a:lnSpc>
                  <a:spcPts val="3900"/>
                </a:lnSpc>
              </a:pPr>
              <a:r>
                <a:rPr lang="en-US" sz="3000" spc="-2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Real-world vehicle testing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79874" y="1626258"/>
            <a:ext cx="5122944" cy="0"/>
          </a:xfrm>
          <a:prstGeom prst="line">
            <a:avLst/>
          </a:prstGeom>
          <a:ln w="38100" cap="flat">
            <a:solidFill>
              <a:srgbClr val="16BD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7616775" y="0"/>
            <a:ext cx="10671225" cy="10271054"/>
          </a:xfrm>
          <a:custGeom>
            <a:avLst/>
            <a:gdLst/>
            <a:ahLst/>
            <a:cxnLst/>
            <a:rect l="l" t="t" r="r" b="b"/>
            <a:pathLst>
              <a:path w="10671225" h="10271054">
                <a:moveTo>
                  <a:pt x="0" y="0"/>
                </a:moveTo>
                <a:lnTo>
                  <a:pt x="10671225" y="0"/>
                </a:lnTo>
                <a:lnTo>
                  <a:pt x="10671225" y="10271054"/>
                </a:lnTo>
                <a:lnTo>
                  <a:pt x="0" y="1027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707879" y="585228"/>
            <a:ext cx="9989875" cy="89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9"/>
              </a:lnSpc>
            </a:pPr>
            <a:r>
              <a:rPr lang="en-US" sz="62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3117716"/>
            <a:ext cx="9525" cy="30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32614" y="4993835"/>
            <a:ext cx="11222771" cy="558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9999" b="1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  <a:p>
            <a:pPr algn="ctr">
              <a:lnSpc>
                <a:spcPts val="14999"/>
              </a:lnSpc>
            </a:pPr>
            <a:r>
              <a:rPr lang="en-US" sz="9999" b="1" spc="-7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Questions?</a:t>
            </a:r>
          </a:p>
          <a:p>
            <a:pPr algn="ctr">
              <a:lnSpc>
                <a:spcPts val="14999"/>
              </a:lnSpc>
              <a:spcBef>
                <a:spcPct val="0"/>
              </a:spcBef>
            </a:pPr>
            <a:endParaRPr lang="en-US" sz="9999" b="1" spc="-79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306689" y="-2371777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flipH="1">
            <a:off x="14411088" y="777641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5" y="0"/>
                </a:moveTo>
                <a:lnTo>
                  <a:pt x="0" y="0"/>
                </a:lnTo>
                <a:lnTo>
                  <a:pt x="0" y="3852377"/>
                </a:lnTo>
                <a:lnTo>
                  <a:pt x="4604435" y="3852377"/>
                </a:lnTo>
                <a:lnTo>
                  <a:pt x="4604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flipH="1" flipV="1">
            <a:off x="14138152" y="-1208546"/>
            <a:ext cx="4604435" cy="3852377"/>
          </a:xfrm>
          <a:custGeom>
            <a:avLst/>
            <a:gdLst/>
            <a:ahLst/>
            <a:cxnLst/>
            <a:rect l="l" t="t" r="r" b="b"/>
            <a:pathLst>
              <a:path w="4604435" h="3852377">
                <a:moveTo>
                  <a:pt x="4604434" y="3852377"/>
                </a:moveTo>
                <a:lnTo>
                  <a:pt x="0" y="3852377"/>
                </a:lnTo>
                <a:lnTo>
                  <a:pt x="0" y="0"/>
                </a:lnTo>
                <a:lnTo>
                  <a:pt x="4604434" y="0"/>
                </a:lnTo>
                <a:lnTo>
                  <a:pt x="4604434" y="38523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3550907" y="0"/>
            <a:ext cx="11186186" cy="4491640"/>
          </a:xfrm>
          <a:custGeom>
            <a:avLst/>
            <a:gdLst/>
            <a:ahLst/>
            <a:cxnLst/>
            <a:rect l="l" t="t" r="r" b="b"/>
            <a:pathLst>
              <a:path w="11186186" h="4491640">
                <a:moveTo>
                  <a:pt x="0" y="0"/>
                </a:moveTo>
                <a:lnTo>
                  <a:pt x="11186186" y="0"/>
                </a:lnTo>
                <a:lnTo>
                  <a:pt x="11186186" y="4491640"/>
                </a:lnTo>
                <a:lnTo>
                  <a:pt x="0" y="4491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8" name="AutoShape 8"/>
          <p:cNvSpPr/>
          <p:nvPr/>
        </p:nvSpPr>
        <p:spPr>
          <a:xfrm>
            <a:off x="306689" y="2587600"/>
            <a:ext cx="0" cy="810781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0" y="7103114"/>
            <a:ext cx="3805441" cy="3183886"/>
          </a:xfrm>
          <a:custGeom>
            <a:avLst/>
            <a:gdLst/>
            <a:ahLst/>
            <a:cxnLst/>
            <a:rect l="l" t="t" r="r" b="b"/>
            <a:pathLst>
              <a:path w="3805441" h="3183886">
                <a:moveTo>
                  <a:pt x="0" y="0"/>
                </a:moveTo>
                <a:lnTo>
                  <a:pt x="3805441" y="0"/>
                </a:lnTo>
                <a:lnTo>
                  <a:pt x="3805441" y="3183886"/>
                </a:lnTo>
                <a:lnTo>
                  <a:pt x="0" y="3183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350679" y="1941339"/>
          <a:ext cx="14259350" cy="6665446"/>
        </p:xfrm>
        <a:graphic>
          <a:graphicData uri="http://schemas.openxmlformats.org/drawingml/2006/table">
            <a:tbl>
              <a:tblPr/>
              <a:tblGrid>
                <a:gridCol w="4458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4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6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503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Problem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Industry Standard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Our 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657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False Positives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13%&gt;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5% (hysteresis + temporal context)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39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Latency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412ms avg (cloud)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&lt;50ms (100% edge)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03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Explainability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Black-box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 Medical rule traceability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Operation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Often reactive; triggers after performance degrades.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Proactive; reasons about the evolution of driver state.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424554" y="265887"/>
            <a:ext cx="756292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current limitations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65353" y="9700389"/>
            <a:ext cx="640661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-4-</a:t>
            </a:r>
          </a:p>
        </p:txBody>
      </p:sp>
      <p:sp>
        <p:nvSpPr>
          <p:cNvPr id="5" name="Freeform 5"/>
          <p:cNvSpPr/>
          <p:nvPr/>
        </p:nvSpPr>
        <p:spPr>
          <a:xfrm>
            <a:off x="5543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flipH="1">
            <a:off x="14311287" y="9254235"/>
            <a:ext cx="4748452" cy="8129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8" name="AutoShape 8"/>
          <p:cNvSpPr/>
          <p:nvPr/>
        </p:nvSpPr>
        <p:spPr>
          <a:xfrm flipH="1">
            <a:off x="13209138" y="9258300"/>
            <a:ext cx="810781" cy="0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0" y="6353531"/>
            <a:ext cx="4701358" cy="3933469"/>
          </a:xfrm>
          <a:custGeom>
            <a:avLst/>
            <a:gdLst/>
            <a:ahLst/>
            <a:cxnLst/>
            <a:rect l="l" t="t" r="r" b="b"/>
            <a:pathLst>
              <a:path w="4701358" h="3933469">
                <a:moveTo>
                  <a:pt x="0" y="0"/>
                </a:moveTo>
                <a:lnTo>
                  <a:pt x="4701358" y="0"/>
                </a:lnTo>
                <a:lnTo>
                  <a:pt x="4701358" y="3933469"/>
                </a:lnTo>
                <a:lnTo>
                  <a:pt x="0" y="3933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AutoShape 10"/>
          <p:cNvSpPr/>
          <p:nvPr/>
        </p:nvSpPr>
        <p:spPr>
          <a:xfrm>
            <a:off x="506714" y="4861174"/>
            <a:ext cx="0" cy="810781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43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13419616" y="5816242"/>
            <a:ext cx="4868384" cy="166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4475"/>
              </a:lnSpc>
              <a:spcBef>
                <a:spcPct val="0"/>
              </a:spcBef>
            </a:pPr>
            <a:r>
              <a:rPr lang="en-US" sz="3442" b="1" spc="-2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Real-time fatigue detection using computer vision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45339" y="5794382"/>
            <a:ext cx="4397322" cy="166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5"/>
              </a:lnSpc>
              <a:spcBef>
                <a:spcPct val="0"/>
              </a:spcBef>
            </a:pPr>
            <a:r>
              <a:rPr lang="en-US" sz="3442" b="1" spc="-2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100% edge-based: No cloud, no privacy concerns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3503" y="5794382"/>
            <a:ext cx="3709739" cy="222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4475"/>
              </a:lnSpc>
              <a:spcBef>
                <a:spcPct val="0"/>
              </a:spcBef>
            </a:pPr>
            <a:r>
              <a:rPr lang="en-US" sz="3442" b="1" spc="-2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LLM-based reasoning instead of rigid if-else rules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10305"/>
            <a:ext cx="16488852" cy="90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7200"/>
              </a:lnSpc>
              <a:spcBef>
                <a:spcPct val="0"/>
              </a:spcBef>
            </a:pPr>
            <a:r>
              <a:rPr lang="en-US" sz="6000" b="1" spc="-4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Context-Aware AI Agent for Driver Safety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39345" y="-95250"/>
            <a:ext cx="3248655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OUR SOLUTION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6591351" y="0"/>
            <a:ext cx="5363549" cy="2153650"/>
          </a:xfrm>
          <a:custGeom>
            <a:avLst/>
            <a:gdLst/>
            <a:ahLst/>
            <a:cxnLst/>
            <a:rect l="l" t="t" r="r" b="b"/>
            <a:pathLst>
              <a:path w="5363549" h="2153650">
                <a:moveTo>
                  <a:pt x="0" y="0"/>
                </a:moveTo>
                <a:lnTo>
                  <a:pt x="5363549" y="0"/>
                </a:lnTo>
                <a:lnTo>
                  <a:pt x="5363549" y="2153650"/>
                </a:lnTo>
                <a:lnTo>
                  <a:pt x="0" y="215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9" name="AutoShape 9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9525" y="7255465"/>
            <a:ext cx="3805441" cy="3183886"/>
          </a:xfrm>
          <a:custGeom>
            <a:avLst/>
            <a:gdLst/>
            <a:ahLst/>
            <a:cxnLst/>
            <a:rect l="l" t="t" r="r" b="b"/>
            <a:pathLst>
              <a:path w="3805441" h="3183886">
                <a:moveTo>
                  <a:pt x="0" y="0"/>
                </a:moveTo>
                <a:lnTo>
                  <a:pt x="3805441" y="0"/>
                </a:lnTo>
                <a:lnTo>
                  <a:pt x="3805441" y="3183885"/>
                </a:lnTo>
                <a:lnTo>
                  <a:pt x="0" y="318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8570956" y="9700389"/>
            <a:ext cx="629455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-5-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06714" y="4861174"/>
            <a:ext cx="0" cy="810781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AutoShape 13"/>
          <p:cNvSpPr/>
          <p:nvPr/>
        </p:nvSpPr>
        <p:spPr>
          <a:xfrm flipH="1">
            <a:off x="13209138" y="9258300"/>
            <a:ext cx="810781" cy="0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4" name="AutoShape 14"/>
          <p:cNvSpPr/>
          <p:nvPr/>
        </p:nvSpPr>
        <p:spPr>
          <a:xfrm flipH="1">
            <a:off x="14311287" y="9254235"/>
            <a:ext cx="4748452" cy="8129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82823" y="1899769"/>
            <a:ext cx="5122944" cy="0"/>
          </a:xfrm>
          <a:prstGeom prst="line">
            <a:avLst/>
          </a:prstGeom>
          <a:ln w="38100" cap="flat">
            <a:solidFill>
              <a:srgbClr val="16BD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497189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5543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 flipH="1">
            <a:off x="14311287" y="9929410"/>
            <a:ext cx="4748452" cy="20638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flipH="1">
            <a:off x="13209138" y="9939729"/>
            <a:ext cx="810781" cy="0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3184602" y="2199594"/>
            <a:ext cx="12041599" cy="7315271"/>
          </a:xfrm>
          <a:custGeom>
            <a:avLst/>
            <a:gdLst/>
            <a:ahLst/>
            <a:cxnLst/>
            <a:rect l="l" t="t" r="r" b="b"/>
            <a:pathLst>
              <a:path w="12041599" h="7315271">
                <a:moveTo>
                  <a:pt x="0" y="0"/>
                </a:moveTo>
                <a:lnTo>
                  <a:pt x="12041599" y="0"/>
                </a:lnTo>
                <a:lnTo>
                  <a:pt x="12041599" y="7315271"/>
                </a:lnTo>
                <a:lnTo>
                  <a:pt x="0" y="7315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1707879" y="585228"/>
            <a:ext cx="9989875" cy="89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9"/>
              </a:lnSpc>
            </a:pPr>
            <a:r>
              <a:rPr lang="en-US" sz="62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AureDrive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65966" y="9700389"/>
            <a:ext cx="639436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-6-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9020" y="2340243"/>
            <a:ext cx="8328980" cy="5593561"/>
            <a:chOff x="0" y="0"/>
            <a:chExt cx="121028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0284" cy="812800"/>
            </a:xfrm>
            <a:custGeom>
              <a:avLst/>
              <a:gdLst/>
              <a:ahLst/>
              <a:cxnLst/>
              <a:rect l="l" t="t" r="r" b="b"/>
              <a:pathLst>
                <a:path w="1210284" h="812800">
                  <a:moveTo>
                    <a:pt x="1210284" y="0"/>
                  </a:moveTo>
                  <a:lnTo>
                    <a:pt x="0" y="0"/>
                  </a:lnTo>
                  <a:lnTo>
                    <a:pt x="0" y="812800"/>
                  </a:lnTo>
                  <a:lnTo>
                    <a:pt x="1210284" y="812800"/>
                  </a:lnTo>
                  <a:close/>
                </a:path>
              </a:pathLst>
            </a:custGeom>
            <a:blipFill>
              <a:blip r:embed="rId2"/>
              <a:stretch>
                <a:fillRect l="-8906" r="-890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" name="AutoShape 4"/>
          <p:cNvSpPr/>
          <p:nvPr/>
        </p:nvSpPr>
        <p:spPr>
          <a:xfrm>
            <a:off x="2394144" y="2881928"/>
            <a:ext cx="5122944" cy="0"/>
          </a:xfrm>
          <a:prstGeom prst="line">
            <a:avLst/>
          </a:prstGeom>
          <a:ln w="38100" cap="flat">
            <a:solidFill>
              <a:srgbClr val="16BD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1982212" y="0"/>
            <a:ext cx="6305788" cy="1589784"/>
          </a:xfrm>
          <a:custGeom>
            <a:avLst/>
            <a:gdLst/>
            <a:ahLst/>
            <a:cxnLst/>
            <a:rect l="l" t="t" r="r" b="b"/>
            <a:pathLst>
              <a:path w="6305788" h="1589784">
                <a:moveTo>
                  <a:pt x="0" y="0"/>
                </a:moveTo>
                <a:lnTo>
                  <a:pt x="6305788" y="0"/>
                </a:lnTo>
                <a:lnTo>
                  <a:pt x="6305788" y="1589784"/>
                </a:lnTo>
                <a:lnTo>
                  <a:pt x="0" y="1589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1053519" y="890142"/>
            <a:ext cx="8280981" cy="168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40"/>
              </a:lnSpc>
            </a:pPr>
            <a:r>
              <a:rPr lang="en-US" sz="6324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FaceDetection &amp; Alignment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4424" y="3707232"/>
            <a:ext cx="7179384" cy="45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7"/>
              </a:lnSpc>
            </a:pPr>
            <a:endParaRPr/>
          </a:p>
          <a:p>
            <a:pPr marL="517711" lvl="1" indent="-258856" algn="l">
              <a:lnSpc>
                <a:spcPts val="3357"/>
              </a:lnSpc>
              <a:buFont typeface="Arial"/>
              <a:buChar char="•"/>
            </a:pPr>
            <a:r>
              <a:rPr lang="en-US" sz="2397" b="1" spc="-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Lightweight CNN-based single-shot detector (~200KB model) optimized for front-facing cameras</a:t>
            </a:r>
          </a:p>
          <a:p>
            <a:pPr algn="l">
              <a:lnSpc>
                <a:spcPts val="3357"/>
              </a:lnSpc>
            </a:pPr>
            <a:endParaRPr lang="en-US" sz="2397" b="1" spc="-19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17711" lvl="1" indent="-258856" algn="l">
              <a:lnSpc>
                <a:spcPts val="3357"/>
              </a:lnSpc>
              <a:buFont typeface="Arial"/>
              <a:buChar char="•"/>
            </a:pPr>
            <a:r>
              <a:rPr lang="en-US" sz="2397" b="1" spc="-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Scans full frame to locate face and extract tight bounding box (5-7ms per detection)</a:t>
            </a:r>
          </a:p>
          <a:p>
            <a:pPr algn="l">
              <a:lnSpc>
                <a:spcPts val="3357"/>
              </a:lnSpc>
            </a:pPr>
            <a:endParaRPr lang="en-US" sz="2397" b="1" spc="-19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3357"/>
              </a:lnSpc>
            </a:pPr>
            <a:endParaRPr lang="en-US" sz="2397" b="1" spc="-19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17711" lvl="1" indent="-258856" algn="l">
              <a:lnSpc>
                <a:spcPts val="3357"/>
              </a:lnSpc>
              <a:buFont typeface="Arial"/>
              <a:buChar char="•"/>
            </a:pPr>
            <a:r>
              <a:rPr lang="en-US" sz="2397" b="1" spc="-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Runs once initially, then only when tracking confidence drops or face is lost</a:t>
            </a:r>
          </a:p>
        </p:txBody>
      </p:sp>
      <p:sp>
        <p:nvSpPr>
          <p:cNvPr id="8" name="AutoShape 8"/>
          <p:cNvSpPr/>
          <p:nvPr/>
        </p:nvSpPr>
        <p:spPr>
          <a:xfrm>
            <a:off x="497189" y="-3230005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5543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AutoShape 10"/>
          <p:cNvSpPr/>
          <p:nvPr/>
        </p:nvSpPr>
        <p:spPr>
          <a:xfrm flipH="1">
            <a:off x="14311287" y="9929410"/>
            <a:ext cx="4748452" cy="20638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1" name="AutoShape 11"/>
          <p:cNvSpPr/>
          <p:nvPr/>
        </p:nvSpPr>
        <p:spPr>
          <a:xfrm flipH="1">
            <a:off x="13209138" y="9939729"/>
            <a:ext cx="810781" cy="0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AutoShape 12"/>
          <p:cNvSpPr/>
          <p:nvPr/>
        </p:nvSpPr>
        <p:spPr>
          <a:xfrm>
            <a:off x="506714" y="1809815"/>
            <a:ext cx="0" cy="810781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TextBox 13"/>
          <p:cNvSpPr txBox="1"/>
          <p:nvPr/>
        </p:nvSpPr>
        <p:spPr>
          <a:xfrm>
            <a:off x="8581987" y="9700389"/>
            <a:ext cx="607394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-7-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4450" y="1453087"/>
            <a:ext cx="8115300" cy="89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9"/>
              </a:lnSpc>
            </a:pPr>
            <a:r>
              <a:rPr lang="en-US" sz="6299" b="1" strike="noStrik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Landmark Tracking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3592" y="3909716"/>
            <a:ext cx="7447717" cy="78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97"/>
              </a:lnSpc>
              <a:spcBef>
                <a:spcPct val="0"/>
              </a:spcBef>
            </a:pPr>
            <a:r>
              <a:rPr lang="en-US" sz="2355" b="1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Extracts 468 3D facial landmarks from cropped face region (2-3ms per frame)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3592" y="5585727"/>
            <a:ext cx="7447717" cy="76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4"/>
              </a:lnSpc>
              <a:spcBef>
                <a:spcPct val="0"/>
              </a:spcBef>
            </a:pPr>
            <a:r>
              <a:rPr lang="en-US" sz="2281" b="1" spc="-1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Uses temporal continuity - predicts face position based on previous frame motion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3592" y="7236112"/>
            <a:ext cx="7447717" cy="83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95"/>
              </a:lnSpc>
              <a:spcBef>
                <a:spcPct val="0"/>
              </a:spcBef>
            </a:pPr>
            <a:r>
              <a:rPr lang="en-US" sz="2425" b="1" spc="-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Avoids expensive full-frame detection by tracking within predicted region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269906" y="2254756"/>
            <a:ext cx="5490104" cy="7148560"/>
            <a:chOff x="0" y="0"/>
            <a:chExt cx="798138" cy="1039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8138" cy="1039240"/>
            </a:xfrm>
            <a:custGeom>
              <a:avLst/>
              <a:gdLst/>
              <a:ahLst/>
              <a:cxnLst/>
              <a:rect l="l" t="t" r="r" b="b"/>
              <a:pathLst>
                <a:path w="798138" h="1039240">
                  <a:moveTo>
                    <a:pt x="0" y="0"/>
                  </a:moveTo>
                  <a:lnTo>
                    <a:pt x="798138" y="0"/>
                  </a:lnTo>
                  <a:lnTo>
                    <a:pt x="798138" y="1039240"/>
                  </a:lnTo>
                  <a:lnTo>
                    <a:pt x="0" y="1039240"/>
                  </a:lnTo>
                  <a:close/>
                </a:path>
              </a:pathLst>
            </a:custGeom>
            <a:blipFill>
              <a:blip r:embed="rId2"/>
              <a:stretch>
                <a:fillRect t="-7295" b="-7295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AutoShape 8"/>
          <p:cNvSpPr/>
          <p:nvPr/>
        </p:nvSpPr>
        <p:spPr>
          <a:xfrm>
            <a:off x="2489394" y="2767628"/>
            <a:ext cx="5122944" cy="0"/>
          </a:xfrm>
          <a:prstGeom prst="line">
            <a:avLst/>
          </a:prstGeom>
          <a:ln w="38100" cap="flat">
            <a:solidFill>
              <a:srgbClr val="16BD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1982212" y="0"/>
            <a:ext cx="6305788" cy="1668869"/>
          </a:xfrm>
          <a:custGeom>
            <a:avLst/>
            <a:gdLst/>
            <a:ahLst/>
            <a:cxnLst/>
            <a:rect l="l" t="t" r="r" b="b"/>
            <a:pathLst>
              <a:path w="6305788" h="1668869">
                <a:moveTo>
                  <a:pt x="0" y="0"/>
                </a:moveTo>
                <a:lnTo>
                  <a:pt x="6305788" y="0"/>
                </a:lnTo>
                <a:lnTo>
                  <a:pt x="6305788" y="1668869"/>
                </a:lnTo>
                <a:lnTo>
                  <a:pt x="0" y="1668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AutoShape 10"/>
          <p:cNvSpPr/>
          <p:nvPr/>
        </p:nvSpPr>
        <p:spPr>
          <a:xfrm>
            <a:off x="487664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544814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AutoShape 12"/>
          <p:cNvSpPr/>
          <p:nvPr/>
        </p:nvSpPr>
        <p:spPr>
          <a:xfrm flipH="1">
            <a:off x="14311287" y="9929410"/>
            <a:ext cx="4748452" cy="20638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AutoShape 13"/>
          <p:cNvSpPr/>
          <p:nvPr/>
        </p:nvSpPr>
        <p:spPr>
          <a:xfrm flipH="1">
            <a:off x="13209138" y="9939729"/>
            <a:ext cx="810781" cy="0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8571131" y="9700389"/>
            <a:ext cx="629105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-8-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408592"/>
            <a:ext cx="8783378" cy="1696242"/>
          </a:xfrm>
          <a:custGeom>
            <a:avLst/>
            <a:gdLst/>
            <a:ahLst/>
            <a:cxnLst/>
            <a:rect l="l" t="t" r="r" b="b"/>
            <a:pathLst>
              <a:path w="8783378" h="1696242">
                <a:moveTo>
                  <a:pt x="0" y="0"/>
                </a:moveTo>
                <a:lnTo>
                  <a:pt x="8783378" y="0"/>
                </a:lnTo>
                <a:lnTo>
                  <a:pt x="8783378" y="1696242"/>
                </a:lnTo>
                <a:lnTo>
                  <a:pt x="0" y="169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875" r="-3931" b="-14132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1674800" y="2143632"/>
            <a:ext cx="6487735" cy="6012519"/>
          </a:xfrm>
          <a:custGeom>
            <a:avLst/>
            <a:gdLst/>
            <a:ahLst/>
            <a:cxnLst/>
            <a:rect l="l" t="t" r="r" b="b"/>
            <a:pathLst>
              <a:path w="6487735" h="6012519">
                <a:moveTo>
                  <a:pt x="0" y="0"/>
                </a:moveTo>
                <a:lnTo>
                  <a:pt x="6487735" y="0"/>
                </a:lnTo>
                <a:lnTo>
                  <a:pt x="6487735" y="6012519"/>
                </a:lnTo>
                <a:lnTo>
                  <a:pt x="0" y="601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2964540" y="2570127"/>
            <a:ext cx="5122944" cy="0"/>
          </a:xfrm>
          <a:prstGeom prst="line">
            <a:avLst/>
          </a:prstGeom>
          <a:ln w="38100" cap="flat">
            <a:solidFill>
              <a:srgbClr val="16BD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2184854" y="7153731"/>
            <a:ext cx="7173372" cy="1676728"/>
          </a:xfrm>
          <a:custGeom>
            <a:avLst/>
            <a:gdLst/>
            <a:ahLst/>
            <a:cxnLst/>
            <a:rect l="l" t="t" r="r" b="b"/>
            <a:pathLst>
              <a:path w="7173372" h="1676728">
                <a:moveTo>
                  <a:pt x="0" y="0"/>
                </a:moveTo>
                <a:lnTo>
                  <a:pt x="7173373" y="0"/>
                </a:lnTo>
                <a:lnTo>
                  <a:pt x="7173373" y="1676728"/>
                </a:lnTo>
                <a:lnTo>
                  <a:pt x="0" y="1676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683" t="-143692" r="-9574" b="-4077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1028700" y="1113431"/>
            <a:ext cx="9322401" cy="80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</a:pPr>
            <a:r>
              <a:rPr lang="en-US" sz="57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Mathematical Modeling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91964"/>
            <a:ext cx="5590734" cy="42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</a:pPr>
            <a:r>
              <a:rPr lang="en-US" sz="3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Eye Aspect Ratio (EAR)</a:t>
            </a:r>
          </a:p>
        </p:txBody>
      </p:sp>
      <p:sp>
        <p:nvSpPr>
          <p:cNvPr id="8" name="Freeform 8"/>
          <p:cNvSpPr/>
          <p:nvPr/>
        </p:nvSpPr>
        <p:spPr>
          <a:xfrm>
            <a:off x="11982212" y="0"/>
            <a:ext cx="6393113" cy="1646711"/>
          </a:xfrm>
          <a:custGeom>
            <a:avLst/>
            <a:gdLst/>
            <a:ahLst/>
            <a:cxnLst/>
            <a:rect l="l" t="t" r="r" b="b"/>
            <a:pathLst>
              <a:path w="6393113" h="1646711">
                <a:moveTo>
                  <a:pt x="0" y="0"/>
                </a:moveTo>
                <a:lnTo>
                  <a:pt x="6393113" y="0"/>
                </a:lnTo>
                <a:lnTo>
                  <a:pt x="6393113" y="1646711"/>
                </a:lnTo>
                <a:lnTo>
                  <a:pt x="0" y="1646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AutoShape 9"/>
          <p:cNvSpPr/>
          <p:nvPr/>
        </p:nvSpPr>
        <p:spPr>
          <a:xfrm>
            <a:off x="306689" y="-178646"/>
            <a:ext cx="19050" cy="4748452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363839" y="0"/>
            <a:ext cx="1089164" cy="437337"/>
          </a:xfrm>
          <a:custGeom>
            <a:avLst/>
            <a:gdLst/>
            <a:ahLst/>
            <a:cxnLst/>
            <a:rect l="l" t="t" r="r" b="b"/>
            <a:pathLst>
              <a:path w="1089164" h="437337">
                <a:moveTo>
                  <a:pt x="0" y="0"/>
                </a:moveTo>
                <a:lnTo>
                  <a:pt x="1089164" y="0"/>
                </a:lnTo>
                <a:lnTo>
                  <a:pt x="1089164" y="437337"/>
                </a:lnTo>
                <a:lnTo>
                  <a:pt x="0" y="437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AutoShape 11"/>
          <p:cNvSpPr/>
          <p:nvPr/>
        </p:nvSpPr>
        <p:spPr>
          <a:xfrm flipH="1">
            <a:off x="14311287" y="9929410"/>
            <a:ext cx="4748452" cy="20638"/>
          </a:xfrm>
          <a:prstGeom prst="line">
            <a:avLst/>
          </a:prstGeom>
          <a:ln w="95250" cap="rnd">
            <a:solidFill>
              <a:srgbClr val="0C1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AutoShape 12"/>
          <p:cNvSpPr/>
          <p:nvPr/>
        </p:nvSpPr>
        <p:spPr>
          <a:xfrm flipH="1">
            <a:off x="13209138" y="9939729"/>
            <a:ext cx="810781" cy="0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AutoShape 13"/>
          <p:cNvSpPr/>
          <p:nvPr/>
        </p:nvSpPr>
        <p:spPr>
          <a:xfrm>
            <a:off x="316214" y="4861174"/>
            <a:ext cx="0" cy="810781"/>
          </a:xfrm>
          <a:prstGeom prst="line">
            <a:avLst/>
          </a:prstGeom>
          <a:ln w="142875" cap="rnd">
            <a:solidFill>
              <a:srgbClr val="0C1B2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8565966" y="9700389"/>
            <a:ext cx="639436" cy="58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3279" b="1" spc="-2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-9-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Office PowerPoint</Application>
  <PresentationFormat>מותאם אישית</PresentationFormat>
  <Paragraphs>180</Paragraphs>
  <Slides>34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34</vt:i4>
      </vt:variant>
    </vt:vector>
  </HeadingPairs>
  <TitlesOfParts>
    <vt:vector size="42" baseType="lpstr">
      <vt:lpstr>Calibri</vt:lpstr>
      <vt:lpstr>Arial</vt:lpstr>
      <vt:lpstr>Montserrat Bold</vt:lpstr>
      <vt:lpstr>Arimo Bold</vt:lpstr>
      <vt:lpstr>Arimo</vt:lpstr>
      <vt:lpstr>Garet Bold</vt:lpstr>
      <vt:lpstr>Garet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Auradrive</dc:title>
  <cp:lastModifiedBy>מאור צור</cp:lastModifiedBy>
  <cp:revision>2</cp:revision>
  <dcterms:created xsi:type="dcterms:W3CDTF">2006-08-16T00:00:00Z</dcterms:created>
  <dcterms:modified xsi:type="dcterms:W3CDTF">2026-02-02T13:16:06Z</dcterms:modified>
  <dc:identifier>DAG_RW9bjxA</dc:identifier>
</cp:coreProperties>
</file>